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11.xml" ContentType="application/vnd.openxmlformats-officedocument.presentationml.notesSlide+xml"/>
  <Override PartName="/ppt/tags/tag16.xml" ContentType="application/vnd.openxmlformats-officedocument.presentationml.tags+xml"/>
  <Override PartName="/ppt/notesSlides/notesSlide12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13.xml" ContentType="application/vnd.openxmlformats-officedocument.presentationml.notesSlide+xml"/>
  <Override PartName="/ppt/tags/tag19.xml" ContentType="application/vnd.openxmlformats-officedocument.presentationml.tags+xml"/>
  <Override PartName="/ppt/notesSlides/notesSlide14.xml" ContentType="application/vnd.openxmlformats-officedocument.presentationml.notesSlide+xml"/>
  <Override PartName="/ppt/tags/tag20.xml" ContentType="application/vnd.openxmlformats-officedocument.presentationml.tags+xml"/>
  <Override PartName="/ppt/notesSlides/notesSlide15.xml" ContentType="application/vnd.openxmlformats-officedocument.presentationml.notesSlide+xml"/>
  <Override PartName="/ppt/tags/tag21.xml" ContentType="application/vnd.openxmlformats-officedocument.presentationml.tags+xml"/>
  <Override PartName="/ppt/notesSlides/notesSlide16.xml" ContentType="application/vnd.openxmlformats-officedocument.presentationml.notesSlide+xml"/>
  <Override PartName="/ppt/tags/tag22.xml" ContentType="application/vnd.openxmlformats-officedocument.presentationml.tags+xml"/>
  <Override PartName="/ppt/notesSlides/notesSlide17.xml" ContentType="application/vnd.openxmlformats-officedocument.presentationml.notesSlide+xml"/>
  <Override PartName="/ppt/tags/tag23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8" r:id="rId1"/>
  </p:sldMasterIdLst>
  <p:notesMasterIdLst>
    <p:notesMasterId r:id="rId28"/>
  </p:notesMasterIdLst>
  <p:sldIdLst>
    <p:sldId id="299" r:id="rId2"/>
    <p:sldId id="286" r:id="rId3"/>
    <p:sldId id="265" r:id="rId4"/>
    <p:sldId id="395" r:id="rId5"/>
    <p:sldId id="300" r:id="rId6"/>
    <p:sldId id="396" r:id="rId7"/>
    <p:sldId id="380" r:id="rId8"/>
    <p:sldId id="397" r:id="rId9"/>
    <p:sldId id="381" r:id="rId10"/>
    <p:sldId id="386" r:id="rId11"/>
    <p:sldId id="382" r:id="rId12"/>
    <p:sldId id="383" r:id="rId13"/>
    <p:sldId id="384" r:id="rId14"/>
    <p:sldId id="385" r:id="rId15"/>
    <p:sldId id="387" r:id="rId16"/>
    <p:sldId id="398" r:id="rId17"/>
    <p:sldId id="388" r:id="rId18"/>
    <p:sldId id="389" r:id="rId19"/>
    <p:sldId id="399" r:id="rId20"/>
    <p:sldId id="390" r:id="rId21"/>
    <p:sldId id="391" r:id="rId22"/>
    <p:sldId id="392" r:id="rId23"/>
    <p:sldId id="393" r:id="rId24"/>
    <p:sldId id="394" r:id="rId25"/>
    <p:sldId id="379" r:id="rId26"/>
    <p:sldId id="296" r:id="rId27"/>
  </p:sldIdLst>
  <p:sldSz cx="12192000" cy="6858000"/>
  <p:notesSz cx="6858000" cy="9144000"/>
  <p:embeddedFontLst>
    <p:embeddedFont>
      <p:font typeface="Bodoni MT Condensed" panose="02070606080606020203" pitchFamily="18" charset="0"/>
      <p:regular r:id="rId29"/>
      <p:bold r:id="rId30"/>
      <p:italic r:id="rId31"/>
      <p:boldItalic r:id="rId32"/>
    </p:embeddedFon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Tahoma" panose="020B0604030504040204" pitchFamily="34" charset="0"/>
      <p:regular r:id="rId37"/>
      <p:bold r:id="rId38"/>
    </p:embeddedFont>
    <p:embeddedFont>
      <p:font typeface="Uni Ila.Sundaram-06" panose="00000400000000000000" pitchFamily="2" charset="0"/>
      <p:regular r:id="rId39"/>
    </p:embeddedFont>
    <p:embeddedFont>
      <p:font typeface="Uni Ila.Sundaram-08" panose="00000400000000000000" pitchFamily="2" charset="0"/>
      <p:regular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989" autoAdjust="0"/>
  </p:normalViewPr>
  <p:slideViewPr>
    <p:cSldViewPr snapToGrid="0">
      <p:cViewPr varScale="1">
        <p:scale>
          <a:sx n="81" d="100"/>
          <a:sy n="81" d="100"/>
        </p:scale>
        <p:origin x="72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564536-6E57-40F8-830B-324682036A99}" type="datetimeFigureOut">
              <a:rPr lang="en-US" smtClean="0"/>
              <a:t>5/23/2021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77F88E-8F8A-424A-820A-0A5D86048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561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28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450" algn="l" rtl="0"/>
            <a:r>
              <a:rPr lang="en-US" sz="1800" b="1" i="0" u="none" strike="noStrike" baseline="0" dirty="0">
                <a:solidFill>
                  <a:srgbClr val="417CBE"/>
                </a:solidFill>
                <a:latin typeface="Tahoma" panose="020B0604030504040204" pitchFamily="34" charset="0"/>
              </a:rPr>
              <a:t>Matt 6:33 </a:t>
            </a:r>
            <a:r>
              <a:rPr lang="ta-IN" sz="1800" b="0" i="0" u="none" strike="noStrike" baseline="0" dirty="0">
                <a:solidFill>
                  <a:srgbClr val="DF0000"/>
                </a:solidFill>
                <a:latin typeface="Tahoma" panose="020B0604030504040204" pitchFamily="34" charset="0"/>
              </a:rPr>
              <a:t>முதலாவது தேவனுடைய ராஜ்யத்தையும் அவருடைய நீதியையும் தேடுங்கள், அப்பொழுது இவைகளெல்லாம் உங்களுக்குக்கூடக் கொடுக்கப்படும்.</a:t>
            </a:r>
            <a:endParaRPr lang="ta-IN" sz="1800" b="1" i="0" u="none" strike="noStrike" baseline="0" dirty="0">
              <a:solidFill>
                <a:srgbClr val="417CBE"/>
              </a:solidFill>
              <a:latin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813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450" algn="l" rtl="0"/>
            <a:r>
              <a:rPr lang="en-US" sz="1800" b="1" i="0" u="none" strike="noStrike" baseline="0" dirty="0">
                <a:solidFill>
                  <a:srgbClr val="417CBE"/>
                </a:solidFill>
                <a:latin typeface="Tahoma" panose="020B0604030504040204" pitchFamily="34" charset="0"/>
              </a:rPr>
              <a:t>Matt 6:33 </a:t>
            </a:r>
            <a:r>
              <a:rPr lang="ta-IN" sz="1800" b="0" i="0" u="none" strike="noStrike" baseline="0" dirty="0">
                <a:solidFill>
                  <a:srgbClr val="DF0000"/>
                </a:solidFill>
                <a:latin typeface="Tahoma" panose="020B0604030504040204" pitchFamily="34" charset="0"/>
              </a:rPr>
              <a:t>முதலாவது தேவனுடைய ராஜ்யத்தையும் அவருடைய நீதியையும் தேடுங்கள், அப்பொழுது இவைகளெல்லாம் உங்களுக்குக்கூடக் கொடுக்கப்படும்.</a:t>
            </a:r>
            <a:endParaRPr lang="ta-IN" sz="1800" b="1" i="0" u="none" strike="noStrike" baseline="0" dirty="0">
              <a:solidFill>
                <a:srgbClr val="417CBE"/>
              </a:solidFill>
              <a:latin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999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450" algn="l" rtl="0"/>
            <a:r>
              <a:rPr lang="en-US" sz="1800" b="1" i="0" u="none" strike="noStrike" baseline="0" dirty="0">
                <a:solidFill>
                  <a:srgbClr val="417CBE"/>
                </a:solidFill>
                <a:latin typeface="Tahoma" panose="020B0604030504040204" pitchFamily="34" charset="0"/>
              </a:rPr>
              <a:t>Matt 6:33 </a:t>
            </a:r>
            <a:r>
              <a:rPr lang="ta-IN" sz="1800" b="0" i="0" u="none" strike="noStrike" baseline="0" dirty="0">
                <a:solidFill>
                  <a:srgbClr val="DF0000"/>
                </a:solidFill>
                <a:latin typeface="Tahoma" panose="020B0604030504040204" pitchFamily="34" charset="0"/>
              </a:rPr>
              <a:t>முதலாவது தேவனுடைய ராஜ்யத்தையும் அவருடைய நீதியையும் தேடுங்கள், அப்பொழுது இவைகளெல்லாம் உங்களுக்குக்கூடக் கொடுக்கப்படும்.</a:t>
            </a:r>
            <a:endParaRPr lang="ta-IN" sz="1800" b="1" i="0" u="none" strike="noStrike" baseline="0" dirty="0">
              <a:solidFill>
                <a:srgbClr val="417CBE"/>
              </a:solidFill>
              <a:latin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26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450" algn="l" rtl="0"/>
            <a:r>
              <a:rPr lang="en-US" sz="1800" b="1" i="0" u="none" strike="noStrike" baseline="0" dirty="0">
                <a:solidFill>
                  <a:srgbClr val="417CBE"/>
                </a:solidFill>
                <a:latin typeface="Tahoma" panose="020B0604030504040204" pitchFamily="34" charset="0"/>
              </a:rPr>
              <a:t>Matt 6:33 </a:t>
            </a:r>
            <a:r>
              <a:rPr lang="ta-IN" sz="1800" b="0" i="0" u="none" strike="noStrike" baseline="0" dirty="0">
                <a:solidFill>
                  <a:srgbClr val="DF0000"/>
                </a:solidFill>
                <a:latin typeface="Tahoma" panose="020B0604030504040204" pitchFamily="34" charset="0"/>
              </a:rPr>
              <a:t>முதலாவது தேவனுடைய ராஜ்யத்தையும் அவருடைய நீதியையும் தேடுங்கள், அப்பொழுது இவைகளெல்லாம் உங்களுக்குக்கூடக் கொடுக்கப்படும்.</a:t>
            </a:r>
            <a:endParaRPr lang="ta-IN" sz="1800" b="1" i="0" u="none" strike="noStrike" baseline="0" dirty="0">
              <a:solidFill>
                <a:srgbClr val="417CBE"/>
              </a:solidFill>
              <a:latin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8606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450" algn="l" rtl="0"/>
            <a:r>
              <a:rPr lang="en-US" sz="1800" b="1" i="0" u="none" strike="noStrike" baseline="0" dirty="0">
                <a:solidFill>
                  <a:srgbClr val="417CBE"/>
                </a:solidFill>
                <a:latin typeface="Tahoma" panose="020B0604030504040204" pitchFamily="34" charset="0"/>
              </a:rPr>
              <a:t>Matt 6:33 </a:t>
            </a:r>
            <a:r>
              <a:rPr lang="ta-IN" sz="1800" b="0" i="0" u="none" strike="noStrike" baseline="0" dirty="0">
                <a:solidFill>
                  <a:srgbClr val="DF0000"/>
                </a:solidFill>
                <a:latin typeface="Tahoma" panose="020B0604030504040204" pitchFamily="34" charset="0"/>
              </a:rPr>
              <a:t>முதலாவது தேவனுடைய ராஜ்யத்தையும் அவருடைய நீதியையும் தேடுங்கள், அப்பொழுது இவைகளெல்லாம் உங்களுக்குக்கூடக் கொடுக்கப்படும்.</a:t>
            </a:r>
            <a:endParaRPr lang="ta-IN" sz="1800" b="1" i="0" u="none" strike="noStrike" baseline="0" dirty="0">
              <a:solidFill>
                <a:srgbClr val="417CBE"/>
              </a:solidFill>
              <a:latin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4134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450" algn="l" rtl="0"/>
            <a:r>
              <a:rPr lang="en-US" sz="1800" b="1" i="0" u="none" strike="noStrike" baseline="0" dirty="0">
                <a:solidFill>
                  <a:srgbClr val="417CBE"/>
                </a:solidFill>
                <a:latin typeface="Tahoma" panose="020B0604030504040204" pitchFamily="34" charset="0"/>
              </a:rPr>
              <a:t>Matt 6:33 </a:t>
            </a:r>
            <a:r>
              <a:rPr lang="ta-IN" sz="1800" b="0" i="0" u="none" strike="noStrike" baseline="0" dirty="0">
                <a:solidFill>
                  <a:srgbClr val="DF0000"/>
                </a:solidFill>
                <a:latin typeface="Tahoma" panose="020B0604030504040204" pitchFamily="34" charset="0"/>
              </a:rPr>
              <a:t>முதலாவது தேவனுடைய ராஜ்யத்தையும் அவருடைய நீதியையும் தேடுங்கள், அப்பொழுது இவைகளெல்லாம் உங்களுக்குக்கூடக் கொடுக்கப்படும்.</a:t>
            </a:r>
            <a:endParaRPr lang="ta-IN" sz="1800" b="1" i="0" u="none" strike="noStrike" baseline="0" dirty="0">
              <a:solidFill>
                <a:srgbClr val="417CBE"/>
              </a:solidFill>
              <a:latin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8954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450" algn="l" rtl="0"/>
            <a:r>
              <a:rPr lang="en-US" sz="1800" b="1" i="0" u="none" strike="noStrike" baseline="0" dirty="0">
                <a:solidFill>
                  <a:srgbClr val="417CBE"/>
                </a:solidFill>
                <a:latin typeface="Tahoma" panose="020B0604030504040204" pitchFamily="34" charset="0"/>
              </a:rPr>
              <a:t>Matt 6:33 </a:t>
            </a:r>
            <a:r>
              <a:rPr lang="ta-IN" sz="1800" b="0" i="0" u="none" strike="noStrike" baseline="0" dirty="0">
                <a:solidFill>
                  <a:srgbClr val="DF0000"/>
                </a:solidFill>
                <a:latin typeface="Tahoma" panose="020B0604030504040204" pitchFamily="34" charset="0"/>
              </a:rPr>
              <a:t>முதலாவது தேவனுடைய ராஜ்யத்தையும் அவருடைய நீதியையும் தேடுங்கள், அப்பொழுது இவைகளெல்லாம் உங்களுக்குக்கூடக் கொடுக்கப்படும்.</a:t>
            </a:r>
            <a:endParaRPr lang="ta-IN" sz="1800" b="1" i="0" u="none" strike="noStrike" baseline="0" dirty="0">
              <a:solidFill>
                <a:srgbClr val="417CBE"/>
              </a:solidFill>
              <a:latin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7498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450" algn="l" rtl="0"/>
            <a:r>
              <a:rPr lang="en-US" sz="1800" b="1" i="0" u="none" strike="noStrike" baseline="0" dirty="0">
                <a:solidFill>
                  <a:srgbClr val="417CBE"/>
                </a:solidFill>
                <a:latin typeface="Tahoma" panose="020B0604030504040204" pitchFamily="34" charset="0"/>
              </a:rPr>
              <a:t>Matt 6:33 </a:t>
            </a:r>
            <a:r>
              <a:rPr lang="ta-IN" sz="1800" b="0" i="0" u="none" strike="noStrike" baseline="0" dirty="0">
                <a:solidFill>
                  <a:srgbClr val="DF0000"/>
                </a:solidFill>
                <a:latin typeface="Tahoma" panose="020B0604030504040204" pitchFamily="34" charset="0"/>
              </a:rPr>
              <a:t>முதலாவது தேவனுடைய ராஜ்யத்தையும் அவருடைய நீதியையும் தேடுங்கள், அப்பொழுது இவைகளெல்லாம் உங்களுக்குக்கூடக் கொடுக்கப்படும்.</a:t>
            </a:r>
            <a:endParaRPr lang="ta-IN" sz="1800" b="1" i="0" u="none" strike="noStrike" baseline="0" dirty="0">
              <a:solidFill>
                <a:srgbClr val="417CBE"/>
              </a:solidFill>
              <a:latin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9622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450" algn="l" rtl="0"/>
            <a:r>
              <a:rPr lang="en-US" sz="1800" b="1" i="0" u="none" strike="noStrike" baseline="0" dirty="0">
                <a:solidFill>
                  <a:srgbClr val="417CBE"/>
                </a:solidFill>
                <a:latin typeface="Tahoma" panose="020B0604030504040204" pitchFamily="34" charset="0"/>
              </a:rPr>
              <a:t>Matt 6:33 </a:t>
            </a:r>
            <a:r>
              <a:rPr lang="ta-IN" sz="1800" b="0" i="0" u="none" strike="noStrike" baseline="0" dirty="0">
                <a:solidFill>
                  <a:srgbClr val="DF0000"/>
                </a:solidFill>
                <a:latin typeface="Tahoma" panose="020B0604030504040204" pitchFamily="34" charset="0"/>
              </a:rPr>
              <a:t>முதலாவது தேவனுடைய ராஜ்யத்தையும் அவருடைய நீதியையும் தேடுங்கள், அப்பொழுது இவைகளெல்லாம் உங்களுக்குக்கூடக் கொடுக்கப்படும்.</a:t>
            </a:r>
            <a:endParaRPr lang="ta-IN" sz="1800" b="1" i="0" u="none" strike="noStrike" baseline="0" dirty="0">
              <a:solidFill>
                <a:srgbClr val="417CBE"/>
              </a:solidFill>
              <a:latin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9700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450" algn="l" rtl="0"/>
            <a:r>
              <a:rPr lang="en-US" sz="1800" b="1" i="0" u="none" strike="noStrike" baseline="0" dirty="0">
                <a:solidFill>
                  <a:srgbClr val="417CBE"/>
                </a:solidFill>
                <a:latin typeface="Tahoma" panose="020B0604030504040204" pitchFamily="34" charset="0"/>
              </a:rPr>
              <a:t>Matt 6:33 </a:t>
            </a:r>
            <a:r>
              <a:rPr lang="ta-IN" sz="1800" b="0" i="0" u="none" strike="noStrike" baseline="0" dirty="0">
                <a:solidFill>
                  <a:srgbClr val="DF0000"/>
                </a:solidFill>
                <a:latin typeface="Tahoma" panose="020B0604030504040204" pitchFamily="34" charset="0"/>
              </a:rPr>
              <a:t>முதலாவது தேவனுடைய ராஜ்யத்தையும் அவருடைய நீதியையும் தேடுங்கள், அப்பொழுது இவைகளெல்லாம் உங்களுக்குக்கூடக் கொடுக்கப்படும்.</a:t>
            </a:r>
            <a:endParaRPr lang="ta-IN" sz="1800" b="1" i="0" u="none" strike="noStrike" baseline="0" dirty="0">
              <a:solidFill>
                <a:srgbClr val="417CBE"/>
              </a:solidFill>
              <a:latin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9171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450" algn="l" rtl="0"/>
            <a:r>
              <a:rPr lang="en-US" sz="1800" b="1" i="0" u="none" strike="noStrike" baseline="0" dirty="0">
                <a:solidFill>
                  <a:srgbClr val="417CBE"/>
                </a:solidFill>
                <a:latin typeface="Tahoma" panose="020B0604030504040204" pitchFamily="34" charset="0"/>
              </a:rPr>
              <a:t>Matt 6:33 </a:t>
            </a:r>
            <a:r>
              <a:rPr lang="ta-IN" sz="1800" b="0" i="0" u="none" strike="noStrike" baseline="0" dirty="0">
                <a:solidFill>
                  <a:srgbClr val="DF0000"/>
                </a:solidFill>
                <a:latin typeface="Tahoma" panose="020B0604030504040204" pitchFamily="34" charset="0"/>
              </a:rPr>
              <a:t>முதலாவது தேவனுடைய ராஜ்யத்தையும் அவருடைய நீதியையும் தேடுங்கள், அப்பொழுது இவைகளெல்லாம் உங்களுக்குக்கூடக் கொடுக்கப்படும்.</a:t>
            </a:r>
            <a:endParaRPr lang="ta-IN" sz="1800" b="1" i="0" u="none" strike="noStrike" baseline="0" dirty="0">
              <a:solidFill>
                <a:srgbClr val="417CBE"/>
              </a:solidFill>
              <a:latin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4078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450" algn="l" rtl="0"/>
            <a:r>
              <a:rPr lang="en-US" sz="1800" b="1" i="0" u="none" strike="noStrike" baseline="0" dirty="0">
                <a:solidFill>
                  <a:srgbClr val="417CBE"/>
                </a:solidFill>
                <a:latin typeface="Tahoma" panose="020B0604030504040204" pitchFamily="34" charset="0"/>
              </a:rPr>
              <a:t>Matt 6:33 </a:t>
            </a:r>
            <a:r>
              <a:rPr lang="ta-IN" sz="1800" b="0" i="0" u="none" strike="noStrike" baseline="0" dirty="0">
                <a:solidFill>
                  <a:srgbClr val="DF0000"/>
                </a:solidFill>
                <a:latin typeface="Tahoma" panose="020B0604030504040204" pitchFamily="34" charset="0"/>
              </a:rPr>
              <a:t>முதலாவது தேவனுடைய ராஜ்யத்தையும் அவருடைய நீதியையும் தேடுங்கள், அப்பொழுது இவைகளெல்லாம் உங்களுக்குக்கூடக் கொடுக்கப்படும்.</a:t>
            </a:r>
            <a:endParaRPr lang="ta-IN" sz="1800" b="1" i="0" u="none" strike="noStrike" baseline="0" dirty="0">
              <a:solidFill>
                <a:srgbClr val="417CBE"/>
              </a:solidFill>
              <a:latin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9966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450" algn="l" rtl="0"/>
            <a:r>
              <a:rPr lang="en-US" sz="1800" b="1" i="0" u="none" strike="noStrike" baseline="0" dirty="0">
                <a:solidFill>
                  <a:srgbClr val="417CBE"/>
                </a:solidFill>
                <a:latin typeface="Tahoma" panose="020B0604030504040204" pitchFamily="34" charset="0"/>
              </a:rPr>
              <a:t>Matt 6:33 </a:t>
            </a:r>
            <a:r>
              <a:rPr lang="ta-IN" sz="1800" b="0" i="0" u="none" strike="noStrike" baseline="0" dirty="0">
                <a:solidFill>
                  <a:srgbClr val="DF0000"/>
                </a:solidFill>
                <a:latin typeface="Tahoma" panose="020B0604030504040204" pitchFamily="34" charset="0"/>
              </a:rPr>
              <a:t>முதலாவது தேவனுடைய ராஜ்யத்தையும் அவருடைய நீதியையும் தேடுங்கள், அப்பொழுது இவைகளெல்லாம் உங்களுக்குக்கூடக் கொடுக்கப்படும்.</a:t>
            </a:r>
            <a:endParaRPr lang="ta-IN" sz="1800" b="1" i="0" u="none" strike="noStrike" baseline="0" dirty="0">
              <a:solidFill>
                <a:srgbClr val="417CBE"/>
              </a:solidFill>
              <a:latin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0838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450" algn="l" rtl="0"/>
            <a:r>
              <a:rPr lang="en-US" sz="1800" b="1" i="0" u="none" strike="noStrike" baseline="0" dirty="0">
                <a:solidFill>
                  <a:srgbClr val="417CBE"/>
                </a:solidFill>
                <a:latin typeface="Tahoma" panose="020B0604030504040204" pitchFamily="34" charset="0"/>
              </a:rPr>
              <a:t>Matt 6:33 </a:t>
            </a:r>
            <a:r>
              <a:rPr lang="ta-IN" sz="1800" b="0" i="0" u="none" strike="noStrike" baseline="0" dirty="0">
                <a:solidFill>
                  <a:srgbClr val="DF0000"/>
                </a:solidFill>
                <a:latin typeface="Tahoma" panose="020B0604030504040204" pitchFamily="34" charset="0"/>
              </a:rPr>
              <a:t>முதலாவது தேவனுடைய ராஜ்யத்தையும் அவருடைய நீதியையும் தேடுங்கள், அப்பொழுது இவைகளெல்லாம் உங்களுக்குக்கூடக் கொடுக்கப்படும்.</a:t>
            </a:r>
            <a:endParaRPr lang="ta-IN" sz="1800" b="1" i="0" u="none" strike="noStrike" baseline="0" dirty="0">
              <a:solidFill>
                <a:srgbClr val="417CBE"/>
              </a:solidFill>
              <a:latin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323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450" algn="l" rtl="0"/>
            <a:r>
              <a:rPr lang="en-US" sz="1800" b="1" i="0" u="none" strike="noStrike" baseline="0" dirty="0">
                <a:solidFill>
                  <a:srgbClr val="417CBE"/>
                </a:solidFill>
                <a:latin typeface="Tahoma" panose="020B0604030504040204" pitchFamily="34" charset="0"/>
              </a:rPr>
              <a:t>Matt 6:33 </a:t>
            </a:r>
            <a:r>
              <a:rPr lang="ta-IN" sz="1800" b="0" i="0" u="none" strike="noStrike" baseline="0" dirty="0">
                <a:solidFill>
                  <a:srgbClr val="DF0000"/>
                </a:solidFill>
                <a:latin typeface="Tahoma" panose="020B0604030504040204" pitchFamily="34" charset="0"/>
              </a:rPr>
              <a:t>முதலாவது தேவனுடைய ராஜ்யத்தையும் அவருடைய நீதியையும் தேடுங்கள், அப்பொழுது இவைகளெல்லாம் உங்களுக்குக்கூடக் கொடுக்கப்படும்.</a:t>
            </a:r>
            <a:endParaRPr lang="ta-IN" sz="1800" b="1" i="0" u="none" strike="noStrike" baseline="0" dirty="0">
              <a:solidFill>
                <a:srgbClr val="417CBE"/>
              </a:solidFill>
              <a:latin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9837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450" algn="l" rtl="0"/>
            <a:r>
              <a:rPr lang="en-US" sz="1800" b="1" i="0" u="none" strike="noStrike" baseline="0" dirty="0">
                <a:solidFill>
                  <a:srgbClr val="417CBE"/>
                </a:solidFill>
                <a:latin typeface="Tahoma" panose="020B0604030504040204" pitchFamily="34" charset="0"/>
              </a:rPr>
              <a:t>Matt 6:33 </a:t>
            </a:r>
            <a:r>
              <a:rPr lang="ta-IN" sz="1800" b="0" i="0" u="none" strike="noStrike" baseline="0" dirty="0">
                <a:solidFill>
                  <a:srgbClr val="DF0000"/>
                </a:solidFill>
                <a:latin typeface="Tahoma" panose="020B0604030504040204" pitchFamily="34" charset="0"/>
              </a:rPr>
              <a:t>முதலாவது தேவனுடைய ராஜ்யத்தையும் அவருடைய நீதியையும் தேடுங்கள், அப்பொழுது இவைகளெல்லாம் உங்களுக்குக்கூடக் கொடுக்கப்படும்.</a:t>
            </a:r>
            <a:endParaRPr lang="ta-IN" sz="1800" b="1" i="0" u="none" strike="noStrike" baseline="0" dirty="0">
              <a:solidFill>
                <a:srgbClr val="417CBE"/>
              </a:solidFill>
              <a:latin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7488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450" algn="l" rtl="0"/>
            <a:endParaRPr lang="ta-IN" sz="1800" b="1" i="0" u="none" strike="noStrike" baseline="0" dirty="0">
              <a:solidFill>
                <a:srgbClr val="417CBE"/>
              </a:solidFill>
              <a:latin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054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418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4138" y="427582"/>
            <a:ext cx="8822650" cy="10219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600" b="0" u="sng" baseline="0">
                <a:solidFill>
                  <a:schemeClr val="bg2">
                    <a:lumMod val="9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1pPr>
          </a:lstStyle>
          <a:p>
            <a:r>
              <a:rPr lang="en-US" dirty="0" err="1"/>
              <a:t>கிறிஸ்தவ</a:t>
            </a:r>
            <a:r>
              <a:rPr lang="en-US" dirty="0"/>
              <a:t> </a:t>
            </a:r>
            <a:r>
              <a:rPr lang="en-US" dirty="0" err="1"/>
              <a:t>உபதேசங்கள்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25486" y="2079171"/>
            <a:ext cx="6691302" cy="329712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7200" baseline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உபதேசம்</a:t>
            </a:r>
            <a:r>
              <a:rPr lang="en-US" dirty="0"/>
              <a:t> </a:t>
            </a:r>
            <a:r>
              <a:rPr lang="en-US" dirty="0" err="1"/>
              <a:t>என்றால்</a:t>
            </a:r>
            <a:r>
              <a:rPr lang="en-US" dirty="0"/>
              <a:t> </a:t>
            </a:r>
            <a:r>
              <a:rPr lang="en-US" dirty="0" err="1"/>
              <a:t>என்ன</a:t>
            </a:r>
            <a:r>
              <a:rPr lang="en-US" dirty="0"/>
              <a:t>?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94137" y="2079172"/>
            <a:ext cx="1772120" cy="32971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0" b="1">
                <a:solidFill>
                  <a:schemeClr val="bg2">
                    <a:lumMod val="90000"/>
                  </a:schemeClr>
                </a:solidFill>
                <a:latin typeface="Bodoni MT Condensed" panose="02070606080606020203" pitchFamily="18" charset="0"/>
              </a:defRPr>
            </a:lvl1pPr>
          </a:lstStyle>
          <a:p>
            <a:pPr lvl="0"/>
            <a:r>
              <a:rPr lang="en-US" dirty="0"/>
              <a:t>99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394137" y="5974905"/>
            <a:ext cx="4627562" cy="45728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0" baseline="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r>
              <a:rPr lang="en-US" dirty="0"/>
              <a:t>YESUDAS SOLOMON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B2B61B9-66EC-45C3-B827-11F5DF4AC893}"/>
              </a:ext>
            </a:extLst>
          </p:cNvPr>
          <p:cNvGrpSpPr/>
          <p:nvPr userDrawn="1"/>
        </p:nvGrpSpPr>
        <p:grpSpPr>
          <a:xfrm>
            <a:off x="9596608" y="284483"/>
            <a:ext cx="2625802" cy="6216969"/>
            <a:chOff x="9596608" y="284483"/>
            <a:chExt cx="2625802" cy="6216969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A1530A8-3448-43EE-8AE0-95461D917D3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6608" y="284483"/>
              <a:ext cx="2625802" cy="619448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5EBA0BA-9796-4804-932B-2E36D4423B40}"/>
                </a:ext>
              </a:extLst>
            </p:cNvPr>
            <p:cNvSpPr txBox="1"/>
            <p:nvPr userDrawn="1"/>
          </p:nvSpPr>
          <p:spPr>
            <a:xfrm>
              <a:off x="10049285" y="6070565"/>
              <a:ext cx="217312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200" dirty="0">
                  <a:solidFill>
                    <a:schemeClr val="bg1"/>
                  </a:solidFill>
                </a:rPr>
                <a:t>BIBLE</a:t>
              </a:r>
              <a:r>
                <a:rPr lang="en-US" sz="2200" baseline="0" dirty="0">
                  <a:solidFill>
                    <a:schemeClr val="bg1"/>
                  </a:solidFill>
                </a:rPr>
                <a:t> MINUTES</a:t>
              </a:r>
              <a:endParaRPr lang="en-US" sz="2200" dirty="0">
                <a:solidFill>
                  <a:schemeClr val="bg1"/>
                </a:solidFill>
              </a:endParaRP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876AC1A7-4611-48B8-AB5F-A6F6B68236BA}"/>
                </a:ext>
              </a:extLst>
            </p:cNvPr>
            <p:cNvGrpSpPr/>
            <p:nvPr userDrawn="1"/>
          </p:nvGrpSpPr>
          <p:grpSpPr>
            <a:xfrm>
              <a:off x="11307772" y="5549563"/>
              <a:ext cx="878109" cy="363151"/>
              <a:chOff x="441068" y="6333296"/>
              <a:chExt cx="786664" cy="315476"/>
            </a:xfrm>
          </p:grpSpPr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8825E479-1E25-4849-B431-A293C2AD7888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1068" y="6333296"/>
                <a:ext cx="315476" cy="315476"/>
              </a:xfrm>
              <a:prstGeom prst="rect">
                <a:avLst/>
              </a:prstGeom>
            </p:spPr>
          </p:pic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F93AD030-2D0B-45EA-8E5B-C6D82A9107E6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0030" y="6369807"/>
                <a:ext cx="377702" cy="26655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199282992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87329" y="331693"/>
            <a:ext cx="8987300" cy="72422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4000">
                <a:solidFill>
                  <a:schemeClr val="bg2">
                    <a:lumMod val="9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1pPr>
          </a:lstStyle>
          <a:p>
            <a:r>
              <a:rPr lang="en-US" dirty="0" err="1"/>
              <a:t>பொருளடக்கம்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87329" y="1523011"/>
            <a:ext cx="8987300" cy="503019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514350" indent="-514350">
              <a:spcAft>
                <a:spcPts val="600"/>
              </a:spcAft>
              <a:buFont typeface="+mj-lt"/>
              <a:buAutoNum type="arabicPeriod"/>
              <a:defRPr sz="3600" baseline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defRPr>
            </a:lvl1pPr>
            <a:lvl2pPr marL="742950" indent="-5715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n-US" sz="3600" kern="12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ea typeface="+mn-ea"/>
                <a:cs typeface="Uni Ila.Sundaram-08" panose="00000400000000000000" pitchFamily="2" charset="0"/>
              </a:defRPr>
            </a:lvl2pPr>
            <a:lvl3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3pPr>
            <a:lvl4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4pPr>
            <a:lvl5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5pPr>
          </a:lstStyle>
          <a:p>
            <a:pPr marL="742950" lvl="1" indent="-5715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90000"/>
                  </a:srgbClr>
                </a:solidFill>
                <a:effectLst/>
                <a:uLnTx/>
                <a:uFillTx/>
                <a:latin typeface="Uni Ila.Sundaram-08" panose="00000400000000000000" pitchFamily="2" charset="0"/>
                <a:ea typeface="+mn-ea"/>
                <a:cs typeface="Uni Ila.Sundaram-08" panose="00000400000000000000" pitchFamily="2" charset="0"/>
              </a:rPr>
              <a:t>மத்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90000"/>
                  </a:srgbClr>
                </a:solidFill>
                <a:effectLst/>
                <a:uLnTx/>
                <a:uFillTx/>
                <a:latin typeface="Uni Ila.Sundaram-08" panose="00000400000000000000" pitchFamily="2" charset="0"/>
                <a:ea typeface="+mn-ea"/>
                <a:cs typeface="Uni Ila.Sundaram-08" panose="00000400000000000000" pitchFamily="2" charset="0"/>
              </a:rPr>
              <a:t> 28:19,20</a:t>
            </a:r>
            <a:endParaRPr lang="en-US" sz="4400" dirty="0">
              <a:solidFill>
                <a:schemeClr val="bg2">
                  <a:lumMod val="9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200150" lvl="2" indent="-571500">
              <a:spcAft>
                <a:spcPts val="600"/>
              </a:spcAft>
            </a:pPr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உலகமெங்கும் போய், சர்வ சிருஷ்டிக்கும் சுவிசேஷத்தைப் பிரசங்கியுங்கள்</a:t>
            </a:r>
            <a:endParaRPr lang="en-US" sz="32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742950" lvl="1" indent="-571500">
              <a:spcAft>
                <a:spcPts val="600"/>
              </a:spcAft>
            </a:pPr>
            <a:r>
              <a:rPr lang="en-US" sz="3600" dirty="0" err="1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மத்</a:t>
            </a:r>
            <a:r>
              <a:rPr lang="en-US" sz="36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28:19,20</a:t>
            </a:r>
          </a:p>
          <a:p>
            <a:pPr marL="1200150" lvl="2" indent="-571500">
              <a:spcAft>
                <a:spcPts val="600"/>
              </a:spcAft>
            </a:pPr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நீங்கள் புறப்பட்டுப்போய், சகல ஜாதிகளையும் சீஷராக்கி</a:t>
            </a:r>
            <a:endParaRPr lang="en-US" sz="32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200150" lvl="2" indent="-571500">
              <a:spcAft>
                <a:spcPts val="600"/>
              </a:spcAft>
            </a:pPr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உங்களுக்குக் கட்டளையிட்ட யாவையும் அவர்கள் கைக்கொள்ளும்படி அவர்களுக்கு உபதேசம்பண்ணுங்கள்</a:t>
            </a:r>
            <a:endParaRPr lang="en-US" sz="32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78E9671-9AC6-42F3-9388-D57A58762372}"/>
              </a:ext>
            </a:extLst>
          </p:cNvPr>
          <p:cNvGrpSpPr/>
          <p:nvPr userDrawn="1"/>
        </p:nvGrpSpPr>
        <p:grpSpPr>
          <a:xfrm>
            <a:off x="9596608" y="284483"/>
            <a:ext cx="2625802" cy="6216969"/>
            <a:chOff x="9596608" y="284483"/>
            <a:chExt cx="2625802" cy="6216969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8AE106EF-C83B-480D-B6AD-7CDB37C40E7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6608" y="284483"/>
              <a:ext cx="2625802" cy="619448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B5FFDD5-B517-497C-BD81-19135419ED8C}"/>
                </a:ext>
              </a:extLst>
            </p:cNvPr>
            <p:cNvSpPr txBox="1"/>
            <p:nvPr userDrawn="1"/>
          </p:nvSpPr>
          <p:spPr>
            <a:xfrm>
              <a:off x="10049285" y="6070565"/>
              <a:ext cx="217312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200" dirty="0">
                  <a:solidFill>
                    <a:schemeClr val="bg1"/>
                  </a:solidFill>
                </a:rPr>
                <a:t>BIBLE</a:t>
              </a:r>
              <a:r>
                <a:rPr lang="en-US" sz="2200" baseline="0" dirty="0">
                  <a:solidFill>
                    <a:schemeClr val="bg1"/>
                  </a:solidFill>
                </a:rPr>
                <a:t> MINUTES</a:t>
              </a:r>
              <a:endParaRPr lang="en-US" sz="2200" dirty="0">
                <a:solidFill>
                  <a:schemeClr val="bg1"/>
                </a:solidFill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1AE4A44A-F04C-4A84-A89D-E0227065F923}"/>
                </a:ext>
              </a:extLst>
            </p:cNvPr>
            <p:cNvGrpSpPr/>
            <p:nvPr userDrawn="1"/>
          </p:nvGrpSpPr>
          <p:grpSpPr>
            <a:xfrm>
              <a:off x="11307772" y="5549563"/>
              <a:ext cx="878109" cy="363151"/>
              <a:chOff x="441068" y="6333296"/>
              <a:chExt cx="786664" cy="315476"/>
            </a:xfrm>
          </p:grpSpPr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1B8F4450-9D68-40EF-BDD2-8810F18E042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1068" y="6333296"/>
                <a:ext cx="315476" cy="315476"/>
              </a:xfrm>
              <a:prstGeom prst="rect">
                <a:avLst/>
              </a:prstGeom>
            </p:spPr>
          </p:pic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69D3D7AF-C1D2-47C5-95B1-24454E2B705C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0030" y="6369807"/>
                <a:ext cx="377702" cy="26655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253786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CFF263A-7997-4FDA-A83F-77C9A8D56DD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8847" y="381000"/>
            <a:ext cx="8802240" cy="599802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514350" indent="-514350" algn="ctr">
              <a:buFontTx/>
              <a:buNone/>
              <a:defRPr sz="13800" baseline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defRPr>
            </a:lvl1pPr>
            <a:lvl2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2pPr>
            <a:lvl3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3pPr>
            <a:lvl4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4pPr>
            <a:lvl5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5pPr>
          </a:lstStyle>
          <a:p>
            <a:pPr lvl="0"/>
            <a:r>
              <a:rPr lang="en-US" dirty="0" err="1"/>
              <a:t>தலைப்பு</a:t>
            </a:r>
            <a:r>
              <a:rPr lang="en-US" dirty="0"/>
              <a:t> </a:t>
            </a:r>
            <a:r>
              <a:rPr lang="en-US" dirty="0" err="1"/>
              <a:t>ஒன்று</a:t>
            </a:r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C87C513-89CD-4ED4-8438-CC76E47B70ED}"/>
              </a:ext>
            </a:extLst>
          </p:cNvPr>
          <p:cNvGrpSpPr/>
          <p:nvPr userDrawn="1"/>
        </p:nvGrpSpPr>
        <p:grpSpPr>
          <a:xfrm>
            <a:off x="9596608" y="284483"/>
            <a:ext cx="2625802" cy="6216969"/>
            <a:chOff x="9596608" y="284483"/>
            <a:chExt cx="2625802" cy="6216969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E25BCD73-66D2-406A-8A79-AAE974D3FE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6608" y="284483"/>
              <a:ext cx="2625802" cy="619448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942A4B5-12B2-4954-9C3C-5F6F549879B7}"/>
                </a:ext>
              </a:extLst>
            </p:cNvPr>
            <p:cNvSpPr txBox="1"/>
            <p:nvPr userDrawn="1"/>
          </p:nvSpPr>
          <p:spPr>
            <a:xfrm>
              <a:off x="10049285" y="6070565"/>
              <a:ext cx="217312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200" dirty="0">
                  <a:solidFill>
                    <a:schemeClr val="bg1"/>
                  </a:solidFill>
                </a:rPr>
                <a:t>BIBLE</a:t>
              </a:r>
              <a:r>
                <a:rPr lang="en-US" sz="2200" baseline="0" dirty="0">
                  <a:solidFill>
                    <a:schemeClr val="bg1"/>
                  </a:solidFill>
                </a:rPr>
                <a:t> MINUTES</a:t>
              </a:r>
              <a:endParaRPr lang="en-US" sz="2200" dirty="0">
                <a:solidFill>
                  <a:schemeClr val="bg1"/>
                </a:solidFill>
              </a:endParaRP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00AB8EEE-C13A-4AC2-9B06-2A365E0AA428}"/>
                </a:ext>
              </a:extLst>
            </p:cNvPr>
            <p:cNvGrpSpPr/>
            <p:nvPr userDrawn="1"/>
          </p:nvGrpSpPr>
          <p:grpSpPr>
            <a:xfrm>
              <a:off x="11307772" y="5549563"/>
              <a:ext cx="878109" cy="363151"/>
              <a:chOff x="441068" y="6333296"/>
              <a:chExt cx="786664" cy="315476"/>
            </a:xfrm>
          </p:grpSpPr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C048CD50-187D-49F0-AD04-2D4390C8C7A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1068" y="6333296"/>
                <a:ext cx="315476" cy="315476"/>
              </a:xfrm>
              <a:prstGeom prst="rect">
                <a:avLst/>
              </a:prstGeom>
            </p:spPr>
          </p:pic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D0C0BEA8-9628-45C9-AB75-4BD5AFC81636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0030" y="6369807"/>
                <a:ext cx="377702" cy="26655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590207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53340" y="1038722"/>
            <a:ext cx="11202366" cy="2970965"/>
          </a:xfrm>
          <a:prstGeom prst="rect">
            <a:avLst/>
          </a:prstGeom>
          <a:solidFill>
            <a:schemeClr val="accent2">
              <a:lumMod val="60000"/>
              <a:lumOff val="40000"/>
              <a:alpha val="73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0"/>
          <p:cNvSpPr txBox="1">
            <a:spLocks/>
          </p:cNvSpPr>
          <p:nvPr userDrawn="1"/>
        </p:nvSpPr>
        <p:spPr>
          <a:xfrm>
            <a:off x="1001401" y="1334532"/>
            <a:ext cx="9865104" cy="15433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6000" b="1" kern="1200">
                <a:gradFill flip="none" rotWithShape="1">
                  <a:gsLst>
                    <a:gs pos="0">
                      <a:srgbClr val="0070C0"/>
                    </a:gs>
                    <a:gs pos="100000">
                      <a:srgbClr val="00B0F0"/>
                    </a:gs>
                  </a:gsLst>
                  <a:lin ang="16200000" scaled="1"/>
                  <a:tileRect/>
                </a:gradFill>
                <a:effectLst/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Thank You</a:t>
            </a:r>
          </a:p>
        </p:txBody>
      </p:sp>
      <p:sp>
        <p:nvSpPr>
          <p:cNvPr id="13" name="Subtitle 11"/>
          <p:cNvSpPr txBox="1">
            <a:spLocks/>
          </p:cNvSpPr>
          <p:nvPr userDrawn="1"/>
        </p:nvSpPr>
        <p:spPr>
          <a:xfrm>
            <a:off x="1001401" y="2877891"/>
            <a:ext cx="9865104" cy="823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 know more, please watch other related videos from our YouTube channel or Facebook page and feel free to contact us for any further questions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4417" y="1261263"/>
            <a:ext cx="4102339" cy="967775"/>
          </a:xfrm>
          <a:prstGeom prst="rect">
            <a:avLst/>
          </a:prstGeom>
        </p:spPr>
      </p:pic>
      <p:grpSp>
        <p:nvGrpSpPr>
          <p:cNvPr id="17" name="Group 16"/>
          <p:cNvGrpSpPr/>
          <p:nvPr userDrawn="1"/>
        </p:nvGrpSpPr>
        <p:grpSpPr>
          <a:xfrm>
            <a:off x="1069801" y="4256844"/>
            <a:ext cx="9724511" cy="1342214"/>
            <a:chOff x="408065" y="4256844"/>
            <a:chExt cx="9724511" cy="1342214"/>
          </a:xfrm>
        </p:grpSpPr>
        <p:sp>
          <p:nvSpPr>
            <p:cNvPr id="6" name="TextBox 5"/>
            <p:cNvSpPr txBox="1"/>
            <p:nvPr userDrawn="1"/>
          </p:nvSpPr>
          <p:spPr>
            <a:xfrm flipH="1">
              <a:off x="3526975" y="4778861"/>
              <a:ext cx="31011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wordofgod@wordofgod.in</a:t>
              </a:r>
            </a:p>
          </p:txBody>
        </p:sp>
        <p:sp>
          <p:nvSpPr>
            <p:cNvPr id="7" name="TextBox 6"/>
            <p:cNvSpPr txBox="1"/>
            <p:nvPr userDrawn="1"/>
          </p:nvSpPr>
          <p:spPr>
            <a:xfrm>
              <a:off x="3526975" y="4256845"/>
              <a:ext cx="23579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Email</a:t>
              </a:r>
            </a:p>
          </p:txBody>
        </p:sp>
        <p:cxnSp>
          <p:nvCxnSpPr>
            <p:cNvPr id="8" name="Straight Connector 7"/>
            <p:cNvCxnSpPr/>
            <p:nvPr userDrawn="1"/>
          </p:nvCxnSpPr>
          <p:spPr>
            <a:xfrm rot="5400000">
              <a:off x="2673234" y="4942179"/>
              <a:ext cx="1311855" cy="190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 userDrawn="1"/>
          </p:nvSpPr>
          <p:spPr>
            <a:xfrm flipH="1">
              <a:off x="6735048" y="4778860"/>
              <a:ext cx="33975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YouTube: Bible Minutes</a:t>
              </a:r>
            </a:p>
            <a:p>
              <a:r>
                <a:rPr lang="en-US" sz="18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Facebook:</a:t>
              </a:r>
              <a:r>
                <a:rPr lang="en-US" sz="1800" baseline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Bible Minutes</a:t>
              </a:r>
              <a:endPara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TextBox 9"/>
            <p:cNvSpPr txBox="1"/>
            <p:nvPr userDrawn="1"/>
          </p:nvSpPr>
          <p:spPr>
            <a:xfrm>
              <a:off x="6735049" y="4256844"/>
              <a:ext cx="23579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Social</a:t>
              </a:r>
            </a:p>
          </p:txBody>
        </p:sp>
        <p:cxnSp>
          <p:nvCxnSpPr>
            <p:cNvPr id="11" name="Straight Connector 10"/>
            <p:cNvCxnSpPr/>
            <p:nvPr userDrawn="1"/>
          </p:nvCxnSpPr>
          <p:spPr>
            <a:xfrm rot="5400000">
              <a:off x="5869273" y="4942179"/>
              <a:ext cx="1311855" cy="190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 userDrawn="1"/>
          </p:nvSpPr>
          <p:spPr>
            <a:xfrm flipH="1">
              <a:off x="408066" y="4778861"/>
              <a:ext cx="237493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+91 90190</a:t>
              </a:r>
              <a:r>
                <a:rPr lang="en-US" sz="1800" baseline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49070</a:t>
              </a:r>
            </a:p>
            <a:p>
              <a:r>
                <a:rPr lang="en-US" sz="1800" baseline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+91 76765 05599</a:t>
              </a:r>
              <a:endPara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408065" y="4256845"/>
              <a:ext cx="26890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By Phone / WhatsApp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9A8184B-DA13-4503-890B-5FAFEDD89726}"/>
              </a:ext>
            </a:extLst>
          </p:cNvPr>
          <p:cNvGrpSpPr/>
          <p:nvPr userDrawn="1"/>
        </p:nvGrpSpPr>
        <p:grpSpPr>
          <a:xfrm>
            <a:off x="8482672" y="4275323"/>
            <a:ext cx="899868" cy="363151"/>
            <a:chOff x="470324" y="6333296"/>
            <a:chExt cx="806163" cy="315476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BAA30BF7-93F6-4A3E-A7CA-30519F1576A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324" y="6333296"/>
              <a:ext cx="315476" cy="315476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DEBBA7EF-8F06-49E8-9E5C-4A3369EEA00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8785" y="6369807"/>
              <a:ext cx="377702" cy="2665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47055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0EC754-C182-418E-8EDA-9845E3A7CE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663"/>
          <a:stretch/>
        </p:blipFill>
        <p:spPr>
          <a:xfrm>
            <a:off x="-1" y="0"/>
            <a:ext cx="12192001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584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6" r:id="rId3"/>
    <p:sldLayoutId id="214748368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800" dirty="0" err="1"/>
              <a:t>வேதாகம</a:t>
            </a:r>
            <a:r>
              <a:rPr lang="en-US" sz="3800" dirty="0"/>
              <a:t> </a:t>
            </a:r>
            <a:r>
              <a:rPr lang="en-US" sz="3800" dirty="0" err="1"/>
              <a:t>உபதேசங்கள்</a:t>
            </a:r>
            <a:r>
              <a:rPr lang="en-US" sz="3800" dirty="0"/>
              <a:t> - Bible Doctrines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a-IN" sz="6000" dirty="0"/>
              <a:t>மூல</a:t>
            </a:r>
            <a:r>
              <a:rPr lang="en-US" sz="6000" dirty="0"/>
              <a:t> </a:t>
            </a:r>
            <a:r>
              <a:rPr lang="ta-IN" sz="6000" dirty="0"/>
              <a:t>உபதேசங்கள்</a:t>
            </a:r>
            <a:r>
              <a:rPr lang="en-US" sz="6000" dirty="0"/>
              <a:t> </a:t>
            </a:r>
            <a:r>
              <a:rPr lang="ta-IN" sz="6000" dirty="0"/>
              <a:t>மொத்தம்</a:t>
            </a:r>
            <a:r>
              <a:rPr lang="en-US" sz="6000" dirty="0"/>
              <a:t> </a:t>
            </a:r>
            <a:r>
              <a:rPr lang="ta-IN" sz="6000" dirty="0"/>
              <a:t>எத்தனை</a:t>
            </a:r>
            <a:r>
              <a:rPr lang="en-US" sz="6000" dirty="0"/>
              <a:t>?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11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394137" y="6092412"/>
            <a:ext cx="4627562" cy="457284"/>
          </a:xfrm>
        </p:spPr>
        <p:txBody>
          <a:bodyPr/>
          <a:lstStyle/>
          <a:p>
            <a:r>
              <a:rPr lang="en-US" sz="2000" dirty="0"/>
              <a:t>YESUDAS SOLOMON</a:t>
            </a:r>
          </a:p>
        </p:txBody>
      </p:sp>
    </p:spTree>
    <p:extLst>
      <p:ext uri="{BB962C8B-B14F-4D97-AF65-F5344CB8AC3E}">
        <p14:creationId xmlns:p14="http://schemas.microsoft.com/office/powerpoint/2010/main" val="3267769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பொருளடக்கம்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ta-IN" sz="4000" dirty="0"/>
              <a:t>மூல உபதேசம் என்று ஒன்று உண்டா?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ta-IN" sz="4000" dirty="0"/>
              <a:t>மூல உபதேசம் என்றால் என்ன?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err="1"/>
              <a:t>வேதத்தில்</a:t>
            </a:r>
            <a:r>
              <a:rPr lang="en-US" sz="4000" dirty="0"/>
              <a:t> </a:t>
            </a:r>
            <a:r>
              <a:rPr lang="en-US" sz="4000" dirty="0" err="1"/>
              <a:t>உள்ள</a:t>
            </a:r>
            <a:r>
              <a:rPr lang="en-US" sz="4000" dirty="0"/>
              <a:t> </a:t>
            </a:r>
            <a:r>
              <a:rPr lang="ta-IN" sz="4000" dirty="0"/>
              <a:t>வெவ்வேறு உபதேச பட்டியல்கள்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ta-IN" sz="4000" dirty="0"/>
              <a:t>மூல உபதேங்கள் உண்மையில் எத்தனை?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ta-IN" sz="4000" dirty="0"/>
              <a:t>மூல உபதேசங்கள் எவை எவை?</a:t>
            </a:r>
            <a:endParaRPr lang="en-US" sz="4000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63962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Bible-Minutes-1080p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96252"/>
            <a:ext cx="12192000" cy="6954252"/>
          </a:xfrm>
        </p:spPr>
      </p:pic>
    </p:spTree>
    <p:extLst>
      <p:ext uri="{BB962C8B-B14F-4D97-AF65-F5344CB8AC3E}">
        <p14:creationId xmlns:p14="http://schemas.microsoft.com/office/powerpoint/2010/main" val="279193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5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/>
            <a:r>
              <a:rPr lang="en-US" sz="6000" dirty="0"/>
              <a:t>1. </a:t>
            </a:r>
            <a:r>
              <a:rPr lang="ta-IN" sz="6000" dirty="0"/>
              <a:t>மூல உபதேசம் என்று ஒன்று உண்டா?</a:t>
            </a:r>
            <a:endParaRPr lang="en-US" sz="6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76500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1. </a:t>
            </a:r>
            <a:r>
              <a:rPr lang="ta-IN" sz="4000" dirty="0"/>
              <a:t>மூல உபதேசம் என்று ஒன்று உண்டா?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a-IN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உபதேசம் என்கிற வார்த்தை வேதத்தில் 128 தடவை வருகிறது; </a:t>
            </a:r>
            <a:endParaRPr lang="en-US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r>
              <a:rPr lang="ta-IN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பழைய ஏற்பாட்டில் 29 தடவை, புதிய ஏற்பாட்டில் 99 தடவை</a:t>
            </a:r>
          </a:p>
          <a:p>
            <a:r>
              <a:rPr lang="ta-IN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மூல உபதேசம் என்கிற வார்த்தை எபி 5:12; 6:1ல் வருகிறது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;</a:t>
            </a:r>
          </a:p>
          <a:p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வேதத்தில்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வருவதால்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இதை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ஏற்றுக்கொண்டுதான்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ஆக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வேண்டும்</a:t>
            </a:r>
            <a:endParaRPr lang="en-US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43478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/>
            <a:r>
              <a:rPr lang="ta-IN" sz="6000" dirty="0"/>
              <a:t>2. மூல உபதேசம் என்றால் என்ன?</a:t>
            </a:r>
            <a:endParaRPr lang="en-US" sz="6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4066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2. </a:t>
            </a:r>
            <a:r>
              <a:rPr lang="ta-IN" sz="4000" dirty="0"/>
              <a:t>மூல உபதேசம் என்றால் என்ன?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a-IN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கிறிஸ்தவர்கள் அனைவருமே, சபை பாகுபாடின்றி, ஏற்றுக்கொள்ள வேண்டிய, அறிந்துக்கொள்ள வேண்டிய, அவசியம் கடைபிடிக்க வேண்டிய உபதேசமே மூல உபதேசம்.</a:t>
            </a:r>
          </a:p>
          <a:p>
            <a:r>
              <a:rPr lang="ta-IN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கிறிஸ்தவர்களின் அஸ்திபாரம் என்று எண்ணப்படுகிற உபதேசங்களே, மூல உபதேசங்கள்</a:t>
            </a:r>
          </a:p>
          <a:p>
            <a:r>
              <a:rPr lang="ta-IN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சபைபிரிவுகள் அதிகம் இருந்தாலும், அவர்களின் கொள்கைகள் வித்தியாசம் இருந்தாலும், மூல உபதேசங்களை அனைவருமே ஏற்றுக்கொண்டுத்தான் ஆக வேண்டும்.</a:t>
            </a:r>
          </a:p>
          <a:p>
            <a:r>
              <a:rPr lang="ta-IN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வேதத்தில் அநேக உபதேசங்கள் இருந்தாலும் எல்லாவற்றையும் மூல உபதேசங்கள் என்று சொல்ல முடியாது</a:t>
            </a:r>
            <a:endParaRPr lang="en-US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எளிதாக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சொல்ல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வேண்டுமானால்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பரலோகம்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/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மோட்சம்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போக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தேவையான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உபதேசங்களே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மூல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உபதேசங்கள்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எனலாம்</a:t>
            </a:r>
            <a:endParaRPr lang="ta-IN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8540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/>
            <a:r>
              <a:rPr lang="en-US" sz="6000" dirty="0"/>
              <a:t>3</a:t>
            </a:r>
            <a:r>
              <a:rPr lang="ta-IN" sz="6000" dirty="0"/>
              <a:t>. </a:t>
            </a:r>
            <a:r>
              <a:rPr lang="en-US" sz="6000" dirty="0" err="1"/>
              <a:t>வேதத்தில்</a:t>
            </a:r>
            <a:r>
              <a:rPr lang="en-US" sz="6000" dirty="0"/>
              <a:t> </a:t>
            </a:r>
            <a:r>
              <a:rPr lang="en-US" sz="6000" dirty="0" err="1"/>
              <a:t>உள்ள</a:t>
            </a:r>
            <a:r>
              <a:rPr lang="en-US" sz="6000" dirty="0"/>
              <a:t> </a:t>
            </a:r>
            <a:r>
              <a:rPr lang="ta-IN" sz="6000" dirty="0"/>
              <a:t>வெவ்வேறு உபதேச பட்டியல்கள்</a:t>
            </a:r>
            <a:endParaRPr lang="en-US" sz="6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17117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3. </a:t>
            </a:r>
            <a:r>
              <a:rPr lang="ta-IN" sz="4000" dirty="0"/>
              <a:t>வெவ்வேறு உபதேச பட்டியல்கள்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புதிய</a:t>
            </a:r>
            <a:r>
              <a:rPr lang="en-US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ஏற்பாட்டில்</a:t>
            </a:r>
            <a:r>
              <a:rPr lang="en-US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3 </a:t>
            </a:r>
            <a:r>
              <a:rPr lang="en-US" sz="32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இடங்களில்</a:t>
            </a:r>
            <a:r>
              <a:rPr lang="en-US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உபதேசப்</a:t>
            </a:r>
            <a:r>
              <a:rPr lang="en-US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பட்டியல்</a:t>
            </a:r>
            <a:r>
              <a:rPr lang="en-US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கொடுக்கப்பட்டுள்ளது</a:t>
            </a:r>
            <a:endParaRPr lang="en-US" sz="32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இந்த</a:t>
            </a:r>
            <a:r>
              <a:rPr lang="en-US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உபதேசப்</a:t>
            </a:r>
            <a:r>
              <a:rPr lang="en-US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பட்டியல்களில்</a:t>
            </a:r>
            <a:r>
              <a:rPr lang="en-US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வரும்</a:t>
            </a:r>
            <a:r>
              <a:rPr lang="en-US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உபதேசங்கள்</a:t>
            </a:r>
            <a:r>
              <a:rPr lang="en-US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எல்லாமே</a:t>
            </a:r>
            <a:r>
              <a:rPr lang="en-US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மூல</a:t>
            </a:r>
            <a:r>
              <a:rPr lang="en-US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உபதேசங்கள்</a:t>
            </a:r>
            <a:r>
              <a:rPr lang="en-US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என்று</a:t>
            </a:r>
            <a:r>
              <a:rPr lang="en-US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எடுத்துக்கொள்ள</a:t>
            </a:r>
            <a:r>
              <a:rPr lang="en-US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முடியாது</a:t>
            </a:r>
            <a:endParaRPr lang="en-US" sz="32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நீங்கள்</a:t>
            </a:r>
            <a:r>
              <a:rPr lang="en-US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அறிந்துக்கொள்ளவே</a:t>
            </a:r>
            <a:r>
              <a:rPr lang="en-US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இந்தப்பட்டியல்</a:t>
            </a:r>
            <a:r>
              <a:rPr lang="en-US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இந்த</a:t>
            </a:r>
            <a:r>
              <a:rPr lang="en-US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வீடியோவில்</a:t>
            </a:r>
            <a:r>
              <a:rPr lang="en-US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கொடுக்கப்படுகிறது</a:t>
            </a:r>
            <a:endParaRPr lang="en-US" sz="32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ta-IN" sz="32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71974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3. </a:t>
            </a:r>
            <a:r>
              <a:rPr lang="ta-IN" sz="4000" dirty="0"/>
              <a:t>வெவ்வேறு உபதேச பட்டியல்கள்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கிறிஸ்துவின்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மூல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உபதேசங்கள்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-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எபி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6:1,2</a:t>
            </a:r>
          </a:p>
          <a:p>
            <a:pPr lvl="1"/>
            <a:r>
              <a:rPr lang="ta-IN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மனந்திரும்புதல்</a:t>
            </a:r>
          </a:p>
          <a:p>
            <a:pPr lvl="1"/>
            <a:r>
              <a:rPr lang="ta-IN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தேவன்பேரில் வைக்கும் விசுவாசம்</a:t>
            </a:r>
          </a:p>
          <a:p>
            <a:pPr lvl="1"/>
            <a:r>
              <a:rPr lang="ta-IN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ஸ்நானங்களுக்கடுத்த உபதேசம்</a:t>
            </a:r>
          </a:p>
          <a:p>
            <a:pPr lvl="1"/>
            <a:r>
              <a:rPr lang="ta-IN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கைகளை வைக்குதல்</a:t>
            </a:r>
          </a:p>
          <a:p>
            <a:pPr lvl="1"/>
            <a:r>
              <a:rPr lang="ta-IN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மரித்தோரின் உயிர்த்தெழுதல்</a:t>
            </a:r>
          </a:p>
          <a:p>
            <a:pPr lvl="1"/>
            <a:r>
              <a:rPr lang="ta-IN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நித்திய நியாயத்தீர்ப்பு</a:t>
            </a:r>
          </a:p>
          <a:p>
            <a:pPr lvl="1"/>
            <a:r>
              <a:rPr lang="ta-IN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பூரணராகுதல்</a:t>
            </a:r>
            <a:endParaRPr lang="en-US" sz="32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pPr lvl="1"/>
            <a:endParaRPr lang="ta-IN" sz="32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41149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3. </a:t>
            </a:r>
            <a:r>
              <a:rPr lang="ta-IN" sz="4000" dirty="0"/>
              <a:t>வெவ்வேறு உபதேச பட்டியல்கள்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2. </a:t>
            </a:r>
            <a:r>
              <a:rPr lang="ta-IN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சபையின் 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/ </a:t>
            </a:r>
            <a:r>
              <a:rPr lang="ta-IN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அப்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போஸ்தல</a:t>
            </a:r>
            <a:r>
              <a:rPr lang="ta-IN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உபதேசம்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-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எபே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4:1,2 </a:t>
            </a:r>
          </a:p>
          <a:p>
            <a:pPr lvl="1"/>
            <a:r>
              <a:rPr lang="ta-IN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ஒரே நம்பிக்கை</a:t>
            </a:r>
          </a:p>
          <a:p>
            <a:pPr lvl="1"/>
            <a:r>
              <a:rPr lang="ta-IN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ஒரே சரீரம்</a:t>
            </a:r>
          </a:p>
          <a:p>
            <a:pPr lvl="1"/>
            <a:r>
              <a:rPr lang="ta-IN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ஒரே ஆவி</a:t>
            </a:r>
          </a:p>
          <a:p>
            <a:pPr lvl="1"/>
            <a:r>
              <a:rPr lang="ta-IN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ஒரே கர்த்தர்</a:t>
            </a:r>
          </a:p>
          <a:p>
            <a:pPr lvl="1"/>
            <a:r>
              <a:rPr lang="ta-IN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ஒரே விசுவாசம்</a:t>
            </a:r>
          </a:p>
          <a:p>
            <a:pPr lvl="1"/>
            <a:r>
              <a:rPr lang="ta-IN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ஒரே ஞானஸ்நானம்</a:t>
            </a:r>
          </a:p>
          <a:p>
            <a:pPr lvl="1"/>
            <a:r>
              <a:rPr lang="ta-IN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ஒரே தேவனும் பிதாவும்</a:t>
            </a:r>
            <a:endParaRPr lang="en-US" sz="32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pPr lvl="1"/>
            <a:endParaRPr lang="ta-IN" sz="32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10631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3. </a:t>
            </a:r>
            <a:r>
              <a:rPr lang="ta-IN" sz="4000" dirty="0"/>
              <a:t>வெவ்வேறு உபதேச பட்டியல்கள்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3. </a:t>
            </a:r>
            <a:r>
              <a:rPr lang="ta-IN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அப்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போஸ்தல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நடபடிகளில்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வரும்</a:t>
            </a:r>
            <a:r>
              <a:rPr lang="ta-IN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உபதேச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ங்கள்</a:t>
            </a:r>
            <a:endParaRPr lang="en-US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marL="0" indent="0">
              <a:buNone/>
            </a:pPr>
            <a:r>
              <a:rPr lang="en-US" sz="3200" dirty="0" err="1">
                <a:solidFill>
                  <a:schemeClr val="bg2"/>
                </a:solidFill>
              </a:rPr>
              <a:t>முக்கிய</a:t>
            </a:r>
            <a:r>
              <a:rPr lang="en-US" sz="3200" dirty="0">
                <a:solidFill>
                  <a:schemeClr val="bg2"/>
                </a:solidFill>
              </a:rPr>
              <a:t> </a:t>
            </a:r>
            <a:r>
              <a:rPr lang="en-US" sz="3200" dirty="0" err="1">
                <a:solidFill>
                  <a:schemeClr val="bg2"/>
                </a:solidFill>
              </a:rPr>
              <a:t>குறிப்புகள்</a:t>
            </a:r>
            <a:r>
              <a:rPr lang="en-US" sz="3200" dirty="0">
                <a:solidFill>
                  <a:schemeClr val="bg2"/>
                </a:solidFill>
              </a:rPr>
              <a:t>:</a:t>
            </a:r>
          </a:p>
          <a:p>
            <a:pPr lvl="1"/>
            <a:r>
              <a:rPr lang="en-US" sz="3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அப்போஸ்தல</a:t>
            </a: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நடபடிகள்</a:t>
            </a: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என்பது</a:t>
            </a: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ஒரு</a:t>
            </a: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சரித்திர</a:t>
            </a: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புத்தகமாகும்</a:t>
            </a:r>
            <a:endParaRPr lang="ta-IN" sz="32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pPr lvl="1"/>
            <a:r>
              <a:rPr lang="en-US" sz="3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சரித்திர</a:t>
            </a: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புத்தகம்</a:t>
            </a: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என்பதால்</a:t>
            </a: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, </a:t>
            </a:r>
            <a:r>
              <a:rPr lang="en-US" sz="3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அநேக</a:t>
            </a: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நல்லவைகளும்</a:t>
            </a: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, </a:t>
            </a:r>
            <a:r>
              <a:rPr lang="en-US" sz="3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அநேக</a:t>
            </a: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தவறுகளும்</a:t>
            </a: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எழுதப்பட்டிருக்கும்</a:t>
            </a:r>
            <a:endParaRPr lang="en-US" sz="32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pPr lvl="1"/>
            <a:r>
              <a:rPr lang="en-US" sz="3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ஆக</a:t>
            </a: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, </a:t>
            </a:r>
            <a:r>
              <a:rPr lang="en-US" sz="3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இந்த</a:t>
            </a: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புத்தகத்திலிருந்து</a:t>
            </a: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உபதேசங்களை</a:t>
            </a: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எடுக்கும்</a:t>
            </a: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போது</a:t>
            </a: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மிகவும்</a:t>
            </a: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கவனமாய்</a:t>
            </a: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இருக்கவேண்டும்</a:t>
            </a: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, </a:t>
            </a:r>
            <a:r>
              <a:rPr lang="en-US" sz="3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அல்லது</a:t>
            </a: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நிருபங்களிலிருந்து</a:t>
            </a: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எடுத்துக்கொள்ளலாம்</a:t>
            </a:r>
            <a:endParaRPr lang="en-US" sz="32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pPr lvl="1"/>
            <a:r>
              <a:rPr lang="en-US" sz="3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இவைகளை</a:t>
            </a: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சபையின்</a:t>
            </a: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உபதேசங்களாக</a:t>
            </a: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எடுத்துக்கொள்வது</a:t>
            </a: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உங்கள்</a:t>
            </a: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சபை</a:t>
            </a: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மேய்ப்பரை</a:t>
            </a: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தேவன்</a:t>
            </a: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நடத்துகிறபடியே</a:t>
            </a:r>
            <a:endParaRPr lang="ta-IN" sz="32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9943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3. </a:t>
            </a:r>
            <a:r>
              <a:rPr lang="ta-IN" sz="4000" dirty="0"/>
              <a:t>வெவ்வேறு உபதேச பட்டியல்கள்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3. </a:t>
            </a:r>
            <a:r>
              <a:rPr lang="ta-IN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அப்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போஸ்தல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நடபடிகளில்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வரும்</a:t>
            </a:r>
            <a:r>
              <a:rPr lang="ta-IN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உபதேச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ங்கள்</a:t>
            </a:r>
            <a:endParaRPr lang="en-US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marL="0" indent="0">
              <a:buNone/>
            </a:pPr>
            <a:r>
              <a:rPr lang="en-US" sz="3200" dirty="0" err="1">
                <a:solidFill>
                  <a:schemeClr val="bg2"/>
                </a:solidFill>
              </a:rPr>
              <a:t>பரிசுத்த</a:t>
            </a:r>
            <a:r>
              <a:rPr lang="en-US" sz="3200" dirty="0">
                <a:solidFill>
                  <a:schemeClr val="bg2"/>
                </a:solidFill>
              </a:rPr>
              <a:t> </a:t>
            </a:r>
            <a:r>
              <a:rPr lang="en-US" sz="3200" dirty="0" err="1">
                <a:solidFill>
                  <a:schemeClr val="bg2"/>
                </a:solidFill>
              </a:rPr>
              <a:t>ஆவியில்</a:t>
            </a:r>
            <a:r>
              <a:rPr lang="en-US" sz="3200" dirty="0">
                <a:solidFill>
                  <a:schemeClr val="bg2"/>
                </a:solidFill>
              </a:rPr>
              <a:t> </a:t>
            </a:r>
            <a:r>
              <a:rPr lang="en-US" sz="3200" dirty="0" err="1">
                <a:solidFill>
                  <a:schemeClr val="bg2"/>
                </a:solidFill>
              </a:rPr>
              <a:t>நிறைந்த</a:t>
            </a:r>
            <a:r>
              <a:rPr lang="en-US" sz="3200" dirty="0">
                <a:solidFill>
                  <a:schemeClr val="bg2"/>
                </a:solidFill>
              </a:rPr>
              <a:t> </a:t>
            </a:r>
            <a:r>
              <a:rPr lang="en-US" sz="3200" dirty="0" err="1">
                <a:solidFill>
                  <a:schemeClr val="bg2"/>
                </a:solidFill>
              </a:rPr>
              <a:t>உடன்</a:t>
            </a:r>
            <a:r>
              <a:rPr lang="en-US" sz="3200" dirty="0">
                <a:solidFill>
                  <a:schemeClr val="bg2"/>
                </a:solidFill>
              </a:rPr>
              <a:t> </a:t>
            </a:r>
            <a:r>
              <a:rPr lang="en-US" sz="3200" dirty="0" err="1">
                <a:solidFill>
                  <a:schemeClr val="bg2"/>
                </a:solidFill>
              </a:rPr>
              <a:t>அப்</a:t>
            </a:r>
            <a:r>
              <a:rPr lang="en-US" sz="3200" dirty="0">
                <a:solidFill>
                  <a:schemeClr val="bg2"/>
                </a:solidFill>
              </a:rPr>
              <a:t>. </a:t>
            </a:r>
            <a:r>
              <a:rPr lang="en-US" sz="3200" dirty="0" err="1">
                <a:solidFill>
                  <a:schemeClr val="bg2"/>
                </a:solidFill>
              </a:rPr>
              <a:t>பேதுரு</a:t>
            </a:r>
            <a:r>
              <a:rPr lang="en-US" sz="3200" dirty="0">
                <a:solidFill>
                  <a:schemeClr val="bg2"/>
                </a:solidFill>
              </a:rPr>
              <a:t> </a:t>
            </a:r>
            <a:r>
              <a:rPr lang="en-US" sz="3200" dirty="0" err="1">
                <a:solidFill>
                  <a:schemeClr val="bg2"/>
                </a:solidFill>
              </a:rPr>
              <a:t>சொன்ன</a:t>
            </a:r>
            <a:r>
              <a:rPr lang="en-US" sz="3200" dirty="0">
                <a:solidFill>
                  <a:schemeClr val="bg2"/>
                </a:solidFill>
              </a:rPr>
              <a:t> </a:t>
            </a:r>
            <a:r>
              <a:rPr lang="en-US" sz="3200" dirty="0" err="1">
                <a:solidFill>
                  <a:schemeClr val="bg2"/>
                </a:solidFill>
              </a:rPr>
              <a:t>சில</a:t>
            </a:r>
            <a:r>
              <a:rPr lang="en-US" sz="3200" dirty="0">
                <a:solidFill>
                  <a:schemeClr val="bg2"/>
                </a:solidFill>
              </a:rPr>
              <a:t> </a:t>
            </a:r>
            <a:r>
              <a:rPr lang="en-US" sz="3200" dirty="0" err="1">
                <a:solidFill>
                  <a:schemeClr val="bg2"/>
                </a:solidFill>
              </a:rPr>
              <a:t>உபதேசங்கள்</a:t>
            </a:r>
            <a:r>
              <a:rPr lang="en-US" sz="3200" dirty="0">
                <a:solidFill>
                  <a:schemeClr val="bg2"/>
                </a:solidFill>
              </a:rPr>
              <a:t> - </a:t>
            </a:r>
            <a:r>
              <a:rPr lang="en-US" sz="3200" dirty="0" err="1">
                <a:solidFill>
                  <a:schemeClr val="bg2"/>
                </a:solidFill>
              </a:rPr>
              <a:t>அப்</a:t>
            </a:r>
            <a:r>
              <a:rPr lang="en-US" sz="3200" dirty="0">
                <a:solidFill>
                  <a:schemeClr val="bg2"/>
                </a:solidFill>
              </a:rPr>
              <a:t> 2:38-40</a:t>
            </a:r>
          </a:p>
          <a:p>
            <a:pPr lvl="1"/>
            <a:r>
              <a:rPr lang="ta-IN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மனந்திரும்புதல்</a:t>
            </a:r>
          </a:p>
          <a:p>
            <a:pPr lvl="1"/>
            <a:r>
              <a:rPr lang="ta-IN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பாவமன்னிப்பாகிய இரட்சிப்பு</a:t>
            </a:r>
          </a:p>
          <a:p>
            <a:pPr lvl="1"/>
            <a:r>
              <a:rPr lang="ta-IN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ஞானஸ்நானம்</a:t>
            </a:r>
          </a:p>
          <a:p>
            <a:pPr lvl="1"/>
            <a:r>
              <a:rPr lang="ta-IN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பரிசுத்தஆவியின் வரம்</a:t>
            </a:r>
          </a:p>
          <a:p>
            <a:pPr lvl="1"/>
            <a:r>
              <a:rPr lang="ta-IN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வேறு</a:t>
            </a:r>
            <a:r>
              <a:rPr lang="en-US" sz="3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பிரிக்க</a:t>
            </a:r>
            <a:r>
              <a:rPr lang="ta-IN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ப்பட்ட வாழ்க்கை (மாறுபாடுள்ள இந்தச் சந்ததியை விட்டு விலகி)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5806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3. </a:t>
            </a:r>
            <a:r>
              <a:rPr lang="ta-IN" sz="4000" dirty="0"/>
              <a:t>வெவ்வேறு உபதேச பட்டியல்கள்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4. </a:t>
            </a:r>
            <a:r>
              <a:rPr lang="ta-IN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அப்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போஸ்தல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நடபடிகளில்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வரும்</a:t>
            </a:r>
            <a:r>
              <a:rPr lang="ta-IN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உபதேச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ங்கள்</a:t>
            </a:r>
            <a:endParaRPr lang="en-US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marL="0" indent="0">
              <a:buNone/>
            </a:pPr>
            <a:r>
              <a:rPr lang="en-US" sz="3200" dirty="0" err="1">
                <a:solidFill>
                  <a:schemeClr val="bg2"/>
                </a:solidFill>
              </a:rPr>
              <a:t>அப்போஸ்தலர்கள்</a:t>
            </a:r>
            <a:r>
              <a:rPr lang="en-US" sz="3200" dirty="0">
                <a:solidFill>
                  <a:schemeClr val="bg2"/>
                </a:solidFill>
              </a:rPr>
              <a:t> </a:t>
            </a:r>
            <a:r>
              <a:rPr lang="en-US" sz="3200" dirty="0" err="1">
                <a:solidFill>
                  <a:schemeClr val="bg2"/>
                </a:solidFill>
              </a:rPr>
              <a:t>ஆதி</a:t>
            </a:r>
            <a:r>
              <a:rPr lang="en-US" sz="3200" dirty="0">
                <a:solidFill>
                  <a:schemeClr val="bg2"/>
                </a:solidFill>
              </a:rPr>
              <a:t> </a:t>
            </a:r>
            <a:r>
              <a:rPr lang="en-US" sz="3200" dirty="0" err="1">
                <a:solidFill>
                  <a:schemeClr val="bg2"/>
                </a:solidFill>
              </a:rPr>
              <a:t>சபையை</a:t>
            </a:r>
            <a:r>
              <a:rPr lang="en-US" sz="3200" dirty="0">
                <a:solidFill>
                  <a:schemeClr val="bg2"/>
                </a:solidFill>
              </a:rPr>
              <a:t> </a:t>
            </a:r>
            <a:r>
              <a:rPr lang="en-US" sz="3200" dirty="0" err="1">
                <a:solidFill>
                  <a:schemeClr val="bg2"/>
                </a:solidFill>
              </a:rPr>
              <a:t>வழிநடத்தின</a:t>
            </a:r>
            <a:r>
              <a:rPr lang="en-US" sz="3200" dirty="0">
                <a:solidFill>
                  <a:schemeClr val="bg2"/>
                </a:solidFill>
              </a:rPr>
              <a:t> </a:t>
            </a:r>
            <a:r>
              <a:rPr lang="en-US" sz="3200" dirty="0" err="1">
                <a:solidFill>
                  <a:schemeClr val="bg2"/>
                </a:solidFill>
              </a:rPr>
              <a:t>சில</a:t>
            </a:r>
            <a:r>
              <a:rPr lang="en-US" sz="3200" dirty="0">
                <a:solidFill>
                  <a:schemeClr val="bg2"/>
                </a:solidFill>
              </a:rPr>
              <a:t> </a:t>
            </a:r>
            <a:r>
              <a:rPr lang="en-US" sz="3200" dirty="0" err="1">
                <a:solidFill>
                  <a:schemeClr val="bg2"/>
                </a:solidFill>
              </a:rPr>
              <a:t>உபதேசங்கள்</a:t>
            </a:r>
            <a:r>
              <a:rPr lang="en-US" sz="3200" dirty="0">
                <a:solidFill>
                  <a:schemeClr val="bg2"/>
                </a:solidFill>
              </a:rPr>
              <a:t> - </a:t>
            </a:r>
            <a:r>
              <a:rPr lang="en-US" sz="3200" dirty="0" err="1">
                <a:solidFill>
                  <a:schemeClr val="bg2"/>
                </a:solidFill>
              </a:rPr>
              <a:t>அப்</a:t>
            </a:r>
            <a:r>
              <a:rPr lang="en-US" sz="3200" dirty="0">
                <a:solidFill>
                  <a:schemeClr val="bg2"/>
                </a:solidFill>
              </a:rPr>
              <a:t> 2:42-47</a:t>
            </a:r>
          </a:p>
          <a:p>
            <a:pPr lvl="1"/>
            <a:r>
              <a:rPr lang="ta-IN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அந்நியோந்நியம்</a:t>
            </a:r>
          </a:p>
          <a:p>
            <a:pPr lvl="1"/>
            <a:r>
              <a:rPr lang="ta-IN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அப்பம் பிட்குதல்/இராபோஜனம்/நற்கருணை</a:t>
            </a:r>
          </a:p>
          <a:p>
            <a:pPr lvl="1"/>
            <a:r>
              <a:rPr lang="ta-IN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ஜெபம்பண்ணுதல்</a:t>
            </a:r>
          </a:p>
          <a:p>
            <a:pPr lvl="1"/>
            <a:r>
              <a:rPr lang="ta-IN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ஒருமித்து இருத்தல்</a:t>
            </a:r>
          </a:p>
          <a:p>
            <a:pPr lvl="1"/>
            <a:r>
              <a:rPr lang="ta-IN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ஒருமனப்பட்டு இருத்தல்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78980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3. </a:t>
            </a:r>
            <a:r>
              <a:rPr lang="ta-IN" sz="4000" dirty="0"/>
              <a:t>வெவ்வேறு உபதேச பட்டியல்கள்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4. </a:t>
            </a:r>
            <a:r>
              <a:rPr lang="ta-IN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அப்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போஸ்தல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நடபடிகளில்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வரும்</a:t>
            </a:r>
            <a:r>
              <a:rPr lang="ta-IN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உபதேச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ங்கள்</a:t>
            </a:r>
            <a:endParaRPr lang="en-US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marL="0" indent="0">
              <a:buNone/>
            </a:pPr>
            <a:r>
              <a:rPr lang="en-US" sz="3200" dirty="0" err="1">
                <a:solidFill>
                  <a:schemeClr val="bg2"/>
                </a:solidFill>
              </a:rPr>
              <a:t>அப்போஸ்தலர்கள்</a:t>
            </a:r>
            <a:r>
              <a:rPr lang="en-US" sz="3200" dirty="0">
                <a:solidFill>
                  <a:schemeClr val="bg2"/>
                </a:solidFill>
              </a:rPr>
              <a:t> </a:t>
            </a:r>
            <a:r>
              <a:rPr lang="en-US" sz="3200" dirty="0" err="1">
                <a:solidFill>
                  <a:schemeClr val="bg2"/>
                </a:solidFill>
              </a:rPr>
              <a:t>ஆதி</a:t>
            </a:r>
            <a:r>
              <a:rPr lang="en-US" sz="3200" dirty="0">
                <a:solidFill>
                  <a:schemeClr val="bg2"/>
                </a:solidFill>
              </a:rPr>
              <a:t> </a:t>
            </a:r>
            <a:r>
              <a:rPr lang="en-US" sz="3200" dirty="0" err="1">
                <a:solidFill>
                  <a:schemeClr val="bg2"/>
                </a:solidFill>
              </a:rPr>
              <a:t>சபையை</a:t>
            </a:r>
            <a:r>
              <a:rPr lang="en-US" sz="3200" dirty="0">
                <a:solidFill>
                  <a:schemeClr val="bg2"/>
                </a:solidFill>
              </a:rPr>
              <a:t> </a:t>
            </a:r>
            <a:r>
              <a:rPr lang="en-US" sz="3200" dirty="0" err="1">
                <a:solidFill>
                  <a:schemeClr val="bg2"/>
                </a:solidFill>
              </a:rPr>
              <a:t>வழிநடத்தின</a:t>
            </a:r>
            <a:r>
              <a:rPr lang="en-US" sz="3200" dirty="0">
                <a:solidFill>
                  <a:schemeClr val="bg2"/>
                </a:solidFill>
              </a:rPr>
              <a:t> </a:t>
            </a:r>
            <a:r>
              <a:rPr lang="en-US" sz="3200" dirty="0" err="1">
                <a:solidFill>
                  <a:schemeClr val="bg2"/>
                </a:solidFill>
              </a:rPr>
              <a:t>சில</a:t>
            </a:r>
            <a:r>
              <a:rPr lang="en-US" sz="3200" dirty="0">
                <a:solidFill>
                  <a:schemeClr val="bg2"/>
                </a:solidFill>
              </a:rPr>
              <a:t> </a:t>
            </a:r>
            <a:r>
              <a:rPr lang="en-US" sz="3200" dirty="0" err="1">
                <a:solidFill>
                  <a:schemeClr val="bg2"/>
                </a:solidFill>
              </a:rPr>
              <a:t>உபதேசங்கள்</a:t>
            </a:r>
            <a:r>
              <a:rPr lang="en-US" sz="3200" dirty="0">
                <a:solidFill>
                  <a:schemeClr val="bg2"/>
                </a:solidFill>
              </a:rPr>
              <a:t> - </a:t>
            </a:r>
            <a:r>
              <a:rPr lang="en-US" sz="3200" dirty="0" err="1">
                <a:solidFill>
                  <a:schemeClr val="bg2"/>
                </a:solidFill>
              </a:rPr>
              <a:t>அப்</a:t>
            </a:r>
            <a:r>
              <a:rPr lang="en-US" sz="3200" dirty="0">
                <a:solidFill>
                  <a:schemeClr val="bg2"/>
                </a:solidFill>
              </a:rPr>
              <a:t> 2:42-47</a:t>
            </a:r>
          </a:p>
          <a:p>
            <a:pPr lvl="1"/>
            <a:r>
              <a:rPr lang="ta-IN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பொதுவாய் வைத்து அநுபவித்தல்</a:t>
            </a:r>
          </a:p>
          <a:p>
            <a:pPr lvl="1"/>
            <a:r>
              <a:rPr lang="ta-IN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பகிர்ந்துகொடுத்தல்</a:t>
            </a:r>
          </a:p>
          <a:p>
            <a:pPr lvl="1"/>
            <a:r>
              <a:rPr lang="ta-IN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தேவாலயத்திலே தரித்திருத்தல்</a:t>
            </a:r>
          </a:p>
          <a:p>
            <a:pPr lvl="1"/>
            <a:r>
              <a:rPr lang="ta-IN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வீடுகள்தோறும் அப்பம்பிட்</a:t>
            </a:r>
            <a:r>
              <a:rPr lang="en-US" sz="3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குதல்</a:t>
            </a:r>
            <a:endParaRPr lang="ta-IN" sz="32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pPr lvl="1"/>
            <a:r>
              <a:rPr lang="ta-IN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தேவனைத் துதித்தல்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72265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/>
            <a:r>
              <a:rPr lang="ta-IN" sz="6000" dirty="0"/>
              <a:t>4. மூல உபதேங்கள் உண்மையில் எத்தனை?</a:t>
            </a:r>
            <a:endParaRPr lang="en-US" sz="6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17249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4. </a:t>
            </a:r>
            <a:r>
              <a:rPr lang="ta-IN" sz="4000" dirty="0"/>
              <a:t>மூல உபதேங்கள் உண்மையில் எத்தனை?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ta-IN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சிலர் 7 என்பார்கள்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ta-IN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சிலர் 9 என்பார்கள்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ta-IN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சிலர் 12 என்பார்கள்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ta-IN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சிலர் 16 என்பார்கள்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ta-IN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இந்த எண்ணை வைத்து அவர் கள்ள உபதேசி என்று சொல்லிவிட முடியாது</a:t>
            </a:r>
            <a:endParaRPr lang="en-US" sz="32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ta-IN" sz="28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57265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4. </a:t>
            </a:r>
            <a:r>
              <a:rPr lang="ta-IN" sz="4000" dirty="0"/>
              <a:t>மூல உபதேங்கள் உண்மையில் எத்தனை?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ta-IN" sz="33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வேதத்தில் அப்படி ஒரு முழுமையான பட்டியல்</a:t>
            </a:r>
            <a:r>
              <a:rPr lang="en-US" sz="33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3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ஒரே</a:t>
            </a:r>
            <a:r>
              <a:rPr lang="en-US" sz="33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3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இடத்தில்</a:t>
            </a:r>
            <a:r>
              <a:rPr lang="ta-IN" sz="33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3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கொடுக்கப்படவில்லை</a:t>
            </a:r>
            <a:endParaRPr lang="ta-IN" sz="33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3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வேத</a:t>
            </a:r>
            <a:r>
              <a:rPr lang="en-US" sz="33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3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பண்டிதர்கள்</a:t>
            </a:r>
            <a:r>
              <a:rPr lang="en-US" sz="33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3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தங்களுக்கு</a:t>
            </a:r>
            <a:r>
              <a:rPr lang="ta-IN" sz="33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புரிந்தபடி, பகுத்து பிரித்து </a:t>
            </a:r>
            <a:r>
              <a:rPr lang="en-US" sz="33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சிலர்</a:t>
            </a:r>
            <a:r>
              <a:rPr lang="en-US" sz="33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7 </a:t>
            </a:r>
            <a:r>
              <a:rPr lang="en-US" sz="33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ஆக</a:t>
            </a:r>
            <a:r>
              <a:rPr lang="en-US" sz="33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, </a:t>
            </a:r>
            <a:r>
              <a:rPr lang="en-US" sz="33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சிலர்</a:t>
            </a:r>
            <a:r>
              <a:rPr lang="en-US" sz="33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9 </a:t>
            </a:r>
            <a:r>
              <a:rPr lang="en-US" sz="33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ஆக</a:t>
            </a:r>
            <a:r>
              <a:rPr lang="en-US" sz="33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, </a:t>
            </a:r>
            <a:r>
              <a:rPr lang="en-US" sz="33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சிலர்</a:t>
            </a:r>
            <a:r>
              <a:rPr lang="en-US" sz="33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16 </a:t>
            </a:r>
            <a:r>
              <a:rPr lang="en-US" sz="33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ஆக</a:t>
            </a:r>
            <a:r>
              <a:rPr lang="en-US" sz="33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, </a:t>
            </a:r>
            <a:r>
              <a:rPr lang="en-US" sz="33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சிலர்</a:t>
            </a:r>
            <a:r>
              <a:rPr lang="en-US" sz="33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21 </a:t>
            </a:r>
            <a:r>
              <a:rPr lang="en-US" sz="33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ஆக</a:t>
            </a:r>
            <a:r>
              <a:rPr lang="en-US" sz="33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, </a:t>
            </a:r>
            <a:r>
              <a:rPr lang="en-US" sz="33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etc</a:t>
            </a:r>
            <a:r>
              <a:rPr lang="en-US" sz="33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ta-IN" sz="33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சொல்லியிருக்கிறார்கள்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ta-IN" sz="33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காரியம் என்னவென்றால், முக்கிய கருத்துக்கள் அதற்குள் அடக்கியிருக்கிறார்களா என்பதே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ta-IN" sz="33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நான் சொல்லிக்கொடுக்கும் போது, வாலிபர்கள், இளம் வயதினர், பெரியவர்கள் அனைவருக்கும் தெளிவாக புரியம்படி 21 என்று பகுத்து பிரித்திருக்கிறேன்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3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நான்</a:t>
            </a:r>
            <a:r>
              <a:rPr lang="en-US" sz="33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3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முக்கியமான</a:t>
            </a:r>
            <a:r>
              <a:rPr lang="en-US" sz="33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3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மூல</a:t>
            </a:r>
            <a:r>
              <a:rPr lang="en-US" sz="33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3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உபதேச</a:t>
            </a:r>
            <a:r>
              <a:rPr lang="en-US" sz="33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3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கருத்துக்களை</a:t>
            </a:r>
            <a:r>
              <a:rPr lang="en-US" sz="33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3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இந்த</a:t>
            </a:r>
            <a:r>
              <a:rPr lang="en-US" sz="33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21 </a:t>
            </a:r>
            <a:r>
              <a:rPr lang="en-US" sz="33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குறிப்புகளுக்குள்</a:t>
            </a:r>
            <a:r>
              <a:rPr lang="en-US" sz="33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3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அடக்கி</a:t>
            </a:r>
            <a:r>
              <a:rPr lang="en-US" sz="33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3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சொல்லிக்கொடுத்து</a:t>
            </a:r>
            <a:r>
              <a:rPr lang="en-US" sz="33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3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விடுவேன்</a:t>
            </a:r>
            <a:endParaRPr lang="en-US" sz="33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ta-IN" sz="32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8887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/>
            <a:r>
              <a:rPr lang="en-US" sz="6000" dirty="0"/>
              <a:t>5. </a:t>
            </a:r>
            <a:r>
              <a:rPr lang="ta-IN" sz="6000" dirty="0"/>
              <a:t>மூல உபதேசங்கள் எவை எவை?</a:t>
            </a:r>
            <a:endParaRPr lang="en-US" sz="6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62249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5. </a:t>
            </a:r>
            <a:r>
              <a:rPr lang="ta-IN" sz="4000" dirty="0"/>
              <a:t>மூல உபதேசங்கள் எவை எவை?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a-IN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பரிசுத்த வேதாகமம்</a:t>
            </a:r>
          </a:p>
          <a:p>
            <a:r>
              <a:rPr lang="ta-IN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தேவன்</a:t>
            </a:r>
          </a:p>
          <a:p>
            <a:r>
              <a:rPr lang="ta-IN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குமாரனாகிய இயேசு கிறிஸ்து</a:t>
            </a:r>
          </a:p>
          <a:p>
            <a:r>
              <a:rPr lang="ta-IN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பரிசுத்த ஆவியானவர்</a:t>
            </a:r>
          </a:p>
          <a:p>
            <a:r>
              <a:rPr lang="ta-IN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மனிதன்</a:t>
            </a:r>
          </a:p>
          <a:p>
            <a:r>
              <a:rPr lang="ta-IN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பாவம்</a:t>
            </a:r>
            <a:endParaRPr lang="en-US" sz="32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endParaRPr lang="ta-IN" sz="28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1492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5. </a:t>
            </a:r>
            <a:r>
              <a:rPr lang="ta-IN" sz="4000" dirty="0"/>
              <a:t>மூல உபதேசங்கள் எவை எவை?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7. கிறிஸ்துவின்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உபதேசங்கள்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-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எபி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6:1,2</a:t>
            </a:r>
            <a:endParaRPr lang="ta-IN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lvl="1"/>
            <a:r>
              <a:rPr lang="ta-IN" sz="3200" dirty="0">
                <a:solidFill>
                  <a:schemeClr val="bg2"/>
                </a:solidFill>
              </a:rPr>
              <a:t>அஸ்திபாரங்கள்</a:t>
            </a:r>
            <a:endParaRPr lang="en-US" sz="3200" dirty="0">
              <a:solidFill>
                <a:schemeClr val="bg2"/>
              </a:solidFill>
            </a:endParaRPr>
          </a:p>
          <a:p>
            <a:pPr lvl="2"/>
            <a:r>
              <a:rPr lang="ta-IN" sz="28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மனந்திரும்புதல் / இரட்சிப்பு</a:t>
            </a:r>
          </a:p>
          <a:p>
            <a:pPr lvl="2"/>
            <a:r>
              <a:rPr lang="ta-IN" sz="28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தேவன்பேரில் வைக்கும் விசுவாசம்</a:t>
            </a:r>
          </a:p>
          <a:p>
            <a:pPr lvl="2"/>
            <a:r>
              <a:rPr lang="ta-IN" sz="28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ஸ்நானங்களுக்கடுத்த உபதேசம்</a:t>
            </a:r>
          </a:p>
          <a:p>
            <a:pPr lvl="2"/>
            <a:r>
              <a:rPr lang="ta-IN" sz="28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கைகளை வைக்குதல்</a:t>
            </a:r>
          </a:p>
          <a:p>
            <a:pPr lvl="2"/>
            <a:r>
              <a:rPr lang="ta-IN" sz="28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மரித்தோரின் உயிர்த்தெழுதல்</a:t>
            </a:r>
          </a:p>
          <a:p>
            <a:pPr lvl="2"/>
            <a:r>
              <a:rPr lang="ta-IN" sz="28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நித்திய நியாயத்தீர்ப்பு</a:t>
            </a:r>
          </a:p>
          <a:p>
            <a:pPr lvl="1"/>
            <a:r>
              <a:rPr lang="ta-IN" sz="3200" dirty="0">
                <a:solidFill>
                  <a:schemeClr val="bg2"/>
                </a:solidFill>
              </a:rPr>
              <a:t>பூரணராகுதல்</a:t>
            </a:r>
            <a:endParaRPr lang="en-US" sz="3200" dirty="0">
              <a:solidFill>
                <a:schemeClr val="bg2"/>
              </a:solidFill>
            </a:endParaRPr>
          </a:p>
          <a:p>
            <a:endParaRPr lang="ta-IN" sz="32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03368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5. </a:t>
            </a:r>
            <a:r>
              <a:rPr lang="ta-IN" sz="4000" dirty="0"/>
              <a:t>மூல உபதேசங்கள் எவை எவை?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+mj-lt"/>
              <a:buAutoNum type="arabicPeriod" startAt="8"/>
            </a:pPr>
            <a:r>
              <a:rPr lang="ta-IN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பரிசுத்த ஆவியின் வரம் | நிறைவு</a:t>
            </a:r>
          </a:p>
          <a:p>
            <a:pPr>
              <a:buAutoNum type="arabicPeriod" startAt="8"/>
            </a:pPr>
            <a:r>
              <a:rPr lang="ta-IN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வேறு பிரிக்கப்பட்ட வாழ்க்கை</a:t>
            </a:r>
          </a:p>
          <a:p>
            <a:pPr>
              <a:buAutoNum type="arabicPeriod" startAt="8"/>
            </a:pPr>
            <a:r>
              <a:rPr lang="en-US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ta-IN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ஜெபம்</a:t>
            </a:r>
          </a:p>
          <a:p>
            <a:pPr>
              <a:buAutoNum type="arabicPeriod" startAt="8"/>
            </a:pPr>
            <a:r>
              <a:rPr lang="en-US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ta-IN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சபை | ஐக்கியம் | அந்நியோந்நியம்</a:t>
            </a:r>
          </a:p>
          <a:p>
            <a:pPr>
              <a:buAutoNum type="arabicPeriod" startAt="8"/>
            </a:pPr>
            <a:r>
              <a:rPr lang="en-US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ta-IN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இராபோஜனம் | அப்பம் பிட்குதல் | நற்கருணை</a:t>
            </a:r>
          </a:p>
          <a:p>
            <a:pPr>
              <a:buAutoNum type="arabicPeriod" startAt="8"/>
            </a:pPr>
            <a:r>
              <a:rPr lang="en-US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ta-IN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முழுமையான பரிசுத்தம் | ஆவிக்குரிய வளர்ச்சி</a:t>
            </a:r>
          </a:p>
          <a:p>
            <a:pPr>
              <a:buAutoNum type="arabicPeriod" startAt="8"/>
            </a:pPr>
            <a:r>
              <a:rPr lang="en-US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ta-IN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சீஷத்துவம் | சாட்சியின் ஜீவியம்</a:t>
            </a:r>
            <a:endParaRPr lang="en-US" sz="32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>
              <a:buAutoNum type="arabicPeriod" startAt="8"/>
            </a:pPr>
            <a:endParaRPr lang="ta-IN" sz="28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70601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5. </a:t>
            </a:r>
            <a:r>
              <a:rPr lang="ta-IN" sz="4000" dirty="0"/>
              <a:t>மூல உபதேசங்கள் எவை எவை?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15. </a:t>
            </a:r>
            <a:r>
              <a:rPr lang="ta-IN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இயேசுவின் கடைசி கட்டளையும் ஏழைக்கு இரங்குதலும்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Great Commission &amp; Helping the Needy</a:t>
            </a:r>
          </a:p>
          <a:p>
            <a:pPr marL="0" indent="0">
              <a:buNone/>
            </a:pPr>
            <a:r>
              <a:rPr lang="en-US" sz="32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மத்</a:t>
            </a:r>
            <a:r>
              <a:rPr lang="en-US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28:18-20; </a:t>
            </a:r>
            <a:r>
              <a:rPr lang="en-US" sz="32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மாற்</a:t>
            </a:r>
            <a:r>
              <a:rPr lang="en-US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16:15-18; </a:t>
            </a:r>
            <a:r>
              <a:rPr lang="en-US" sz="32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அப்</a:t>
            </a:r>
            <a:r>
              <a:rPr lang="en-US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10:38</a:t>
            </a:r>
          </a:p>
          <a:p>
            <a:pPr lvl="1"/>
            <a:r>
              <a:rPr lang="en-US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	</a:t>
            </a:r>
            <a:r>
              <a:rPr lang="ta-IN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சுவிசேஷம்</a:t>
            </a:r>
          </a:p>
          <a:p>
            <a:pPr lvl="1"/>
            <a:r>
              <a:rPr lang="ta-IN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	சீஷனாக்குதல்</a:t>
            </a:r>
          </a:p>
          <a:p>
            <a:pPr lvl="1"/>
            <a:r>
              <a:rPr lang="ta-IN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	ஞானஸ்</a:t>
            </a:r>
            <a:r>
              <a:rPr lang="en-US" sz="32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நா</a:t>
            </a:r>
            <a:r>
              <a:rPr lang="ta-IN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னம்</a:t>
            </a:r>
          </a:p>
          <a:p>
            <a:pPr lvl="1"/>
            <a:r>
              <a:rPr lang="ta-IN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	உபதேசித்தல்</a:t>
            </a:r>
            <a:endParaRPr lang="en-US" sz="32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lvl="1"/>
            <a:r>
              <a:rPr lang="en-US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நன்மை</a:t>
            </a:r>
            <a:r>
              <a:rPr lang="en-US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செய்தல்</a:t>
            </a:r>
            <a:endParaRPr lang="en-US" sz="32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>
              <a:buAutoNum type="arabicPeriod" startAt="8"/>
            </a:pPr>
            <a:endParaRPr lang="ta-IN" sz="28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5675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5. </a:t>
            </a:r>
            <a:r>
              <a:rPr lang="ta-IN" sz="4000" dirty="0"/>
              <a:t>மூல உபதேசங்கள் எவை எவை?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+mj-lt"/>
              <a:buAutoNum type="arabicPeriod" startAt="16"/>
            </a:pPr>
            <a:r>
              <a:rPr lang="en-US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ta-IN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அப்போஸ்தல உபதேசம்</a:t>
            </a:r>
          </a:p>
          <a:p>
            <a:pPr>
              <a:buAutoNum type="arabicPeriod" startAt="16"/>
            </a:pPr>
            <a:r>
              <a:rPr lang="en-US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ta-IN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கனி கொடுத்தல்</a:t>
            </a:r>
          </a:p>
          <a:p>
            <a:pPr>
              <a:buAutoNum type="arabicPeriod" startAt="16"/>
            </a:pPr>
            <a:r>
              <a:rPr lang="en-US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ta-IN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பரலோகமும் நரகமும்</a:t>
            </a:r>
          </a:p>
          <a:p>
            <a:pPr>
              <a:buAutoNum type="arabicPeriod" startAt="16"/>
            </a:pPr>
            <a:r>
              <a:rPr lang="en-US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ta-IN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தூதர்கள்</a:t>
            </a:r>
          </a:p>
          <a:p>
            <a:pPr>
              <a:buAutoNum type="arabicPeriod" startAt="16"/>
            </a:pPr>
            <a:r>
              <a:rPr lang="en-US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ta-IN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சாத்தானும் அசுத்த ஆவிகளும்</a:t>
            </a:r>
          </a:p>
          <a:p>
            <a:pPr>
              <a:buAutoNum type="arabicPeriod" startAt="16"/>
            </a:pPr>
            <a:r>
              <a:rPr lang="en-US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ta-IN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கடைசிகால சம்பவங்கள்</a:t>
            </a:r>
            <a:endParaRPr lang="en-US" sz="32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>
              <a:buAutoNum type="arabicPeriod" startAt="8"/>
            </a:pPr>
            <a:endParaRPr lang="ta-IN" sz="28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6709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ம</a:t>
            </a:r>
            <a:r>
              <a:rPr lang="en-US" dirty="0" err="1"/>
              <a:t>ுடிவுரை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lvl="1" indent="-571500">
              <a:spcAft>
                <a:spcPts val="600"/>
              </a:spcAft>
            </a:pP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மூல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உபதேசங்களை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குறித்து</a:t>
            </a:r>
            <a:r>
              <a:rPr lang="en-US" sz="2800" dirty="0"/>
              <a:t> </a:t>
            </a:r>
            <a:r>
              <a:rPr lang="en-US" sz="2800" dirty="0" err="1"/>
              <a:t>இப்பொழுது</a:t>
            </a:r>
            <a:r>
              <a:rPr lang="en-US" sz="2800" dirty="0"/>
              <a:t> </a:t>
            </a:r>
            <a:r>
              <a:rPr lang="en-US" sz="2800" dirty="0" err="1"/>
              <a:t>தெளிவாய்</a:t>
            </a:r>
            <a:r>
              <a:rPr lang="en-US" sz="2800" dirty="0"/>
              <a:t> </a:t>
            </a:r>
            <a:r>
              <a:rPr lang="en-US" sz="2800" dirty="0" err="1"/>
              <a:t>அறிந்துகொண்டிருப்பீர்கள்</a:t>
            </a:r>
            <a:endParaRPr lang="en-US" sz="28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742950" lvl="1" indent="-571500">
              <a:spcAft>
                <a:spcPts val="600"/>
              </a:spcAft>
            </a:pP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இந்த வீடியோ மூலமா கேட்டவைகள் உங்களுக்கு புரிந்திருக்கும் என்று </a:t>
            </a:r>
            <a:r>
              <a:rPr lang="en-US" sz="2800" dirty="0" err="1"/>
              <a:t>நி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னைக்கிறேன்.</a:t>
            </a:r>
          </a:p>
          <a:p>
            <a:pPr marL="742950" lvl="1" indent="-571500">
              <a:spcAft>
                <a:spcPts val="600"/>
              </a:spcAft>
            </a:pP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வேதாகம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உபதேசங்களை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குறித்து மேலும் அறிந்துக்கொள்ள எங்களுடைய மற்ற வீடியோக்களையும் பாருங்கள்.</a:t>
            </a:r>
          </a:p>
          <a:p>
            <a:pPr marL="742950" lvl="1" indent="-571500">
              <a:spcAft>
                <a:spcPts val="600"/>
              </a:spcAft>
            </a:pP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ஏதாவது கேள்விகள் இருந்தால் 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WhatsApp 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அல்லது 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Email 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மூலமாக தொடர்புக்கொள்ளுங்கள்.</a:t>
            </a:r>
          </a:p>
          <a:p>
            <a:pPr marL="742950" lvl="1" indent="-571500">
              <a:spcAft>
                <a:spcPts val="600"/>
              </a:spcAft>
            </a:pP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வேதாகம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உபதேசங்களை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சரியாக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புரிந்துக்கொள்ள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தேவன்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உங்களுக்கு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உதவி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செய்வாராக</a:t>
            </a:r>
            <a:endParaRPr lang="ta-IN" sz="28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3149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865796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2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2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22|3.8|10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2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22|3.8|10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2.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22|3.8|10.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22|3.8|10.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22|3.8|10.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22|3.8|10.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22|3.8|10.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22|3.8|10.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22|3.8|10.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2.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22|3.8|10.8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22|3.8|10.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2.8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22|3.8|10.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22|3.8|10.8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22|3.8|10.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22|3.8|10.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22|3.8|10.8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4206</TotalTime>
  <Words>982</Words>
  <Application>Microsoft Office PowerPoint</Application>
  <PresentationFormat>Widescreen</PresentationFormat>
  <Paragraphs>173</Paragraphs>
  <Slides>26</Slides>
  <Notes>19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Tahoma</vt:lpstr>
      <vt:lpstr>Calibri</vt:lpstr>
      <vt:lpstr>Uni Ila.Sundaram-06</vt:lpstr>
      <vt:lpstr>Uni Ila.Sundaram-08</vt:lpstr>
      <vt:lpstr>Bodoni MT Condensed</vt:lpstr>
      <vt:lpstr>Office Theme</vt:lpstr>
      <vt:lpstr>வேதாகம உபதேசங்கள் - Bible Doctrines</vt:lpstr>
      <vt:lpstr>பொருளடக்கம்</vt:lpstr>
      <vt:lpstr>PowerPoint Presentation</vt:lpstr>
      <vt:lpstr>PowerPoint Presentation</vt:lpstr>
      <vt:lpstr>1. மூல உபதேசம் என்று ஒன்று உண்டா?</vt:lpstr>
      <vt:lpstr>PowerPoint Presentation</vt:lpstr>
      <vt:lpstr>2. மூல உபதேசம் என்றால் என்ன?</vt:lpstr>
      <vt:lpstr>PowerPoint Presentation</vt:lpstr>
      <vt:lpstr>3. வெவ்வேறு உபதேச பட்டியல்கள்</vt:lpstr>
      <vt:lpstr>3. வெவ்வேறு உபதேச பட்டியல்கள்</vt:lpstr>
      <vt:lpstr>3. வெவ்வேறு உபதேச பட்டியல்கள்</vt:lpstr>
      <vt:lpstr>3. வெவ்வேறு உபதேச பட்டியல்கள்</vt:lpstr>
      <vt:lpstr>3. வெவ்வேறு உபதேச பட்டியல்கள்</vt:lpstr>
      <vt:lpstr>3. வெவ்வேறு உபதேச பட்டியல்கள்</vt:lpstr>
      <vt:lpstr>3. வெவ்வேறு உபதேச பட்டியல்கள்</vt:lpstr>
      <vt:lpstr>PowerPoint Presentation</vt:lpstr>
      <vt:lpstr>4. மூல உபதேங்கள் உண்மையில் எத்தனை?</vt:lpstr>
      <vt:lpstr>4. மூல உபதேங்கள் உண்மையில் எத்தனை?</vt:lpstr>
      <vt:lpstr>PowerPoint Presentation</vt:lpstr>
      <vt:lpstr>5. மூல உபதேசங்கள் எவை எவை?</vt:lpstr>
      <vt:lpstr>5. மூல உபதேசங்கள் எவை எவை?</vt:lpstr>
      <vt:lpstr>5. மூல உபதேசங்கள் எவை எவை?</vt:lpstr>
      <vt:lpstr>5. மூல உபதேசங்கள் எவை எவை?</vt:lpstr>
      <vt:lpstr>5. மூல உபதேசங்கள் எவை எவை?</vt:lpstr>
      <vt:lpstr>முடிவுரை</vt:lpstr>
      <vt:lpstr>PowerPoint Presentation</vt:lpstr>
    </vt:vector>
  </TitlesOfParts>
  <Company>Philips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Philips</dc:creator>
  <cp:lastModifiedBy>Yesudas Solomon</cp:lastModifiedBy>
  <cp:revision>730</cp:revision>
  <dcterms:created xsi:type="dcterms:W3CDTF">2018-03-04T05:18:39Z</dcterms:created>
  <dcterms:modified xsi:type="dcterms:W3CDTF">2021-05-22T22:48:07Z</dcterms:modified>
</cp:coreProperties>
</file>