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1D6F"/>
    <a:srgbClr val="024B50"/>
    <a:srgbClr val="374A4C"/>
    <a:srgbClr val="8C5C47"/>
    <a:srgbClr val="664543"/>
    <a:srgbClr val="43221B"/>
    <a:srgbClr val="466265"/>
    <a:srgbClr val="6B6B6B"/>
    <a:srgbClr val="B19F74"/>
    <a:srgbClr val="F0D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46"/>
    <p:restoredTop sz="94659"/>
  </p:normalViewPr>
  <p:slideViewPr>
    <p:cSldViewPr snapToGrid="0" snapToObjects="1">
      <p:cViewPr varScale="1">
        <p:scale>
          <a:sx n="202" d="100"/>
          <a:sy n="202" d="100"/>
        </p:scale>
        <p:origin x="872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1231A-CA20-0B46-BFBD-34D59DEA113F}" type="datetimeFigureOut">
              <a:rPr lang="en-US" smtClean="0"/>
              <a:t>6/22/18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50DF1-1B09-B941-94EC-69BD5C949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7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50DF1-1B09-B941-94EC-69BD5C9492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44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me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 userDrawn="1"/>
        </p:nvSpPr>
        <p:spPr>
          <a:xfrm>
            <a:off x="2501453" y="1909029"/>
            <a:ext cx="3939514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i="0" spc="0" dirty="0">
                <a:latin typeface="Lato Regular"/>
                <a:cs typeface="Lato Regular"/>
              </a:rPr>
              <a:t>MIKE MAZZALONGO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27748" y="1420092"/>
            <a:ext cx="3406621" cy="3363913"/>
          </a:xfrm>
        </p:spPr>
        <p:txBody>
          <a:bodyPr anchor="b">
            <a:normAutofit/>
          </a:bodyPr>
          <a:lstStyle>
            <a:lvl1pPr marL="0" indent="0" algn="ctr">
              <a:buNone/>
              <a:defRPr sz="19900">
                <a:latin typeface="Lato Black"/>
                <a:cs typeface="Lato Black"/>
              </a:defRPr>
            </a:lvl1pPr>
          </a:lstStyle>
          <a:p>
            <a:pPr lvl="0"/>
            <a:r>
              <a:rPr lang="en-US" dirty="0"/>
              <a:t>12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986" y="4503641"/>
            <a:ext cx="1825066" cy="259423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>
            <a:off x="3029444" y="1800694"/>
            <a:ext cx="2883533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34369" y="2694471"/>
            <a:ext cx="4843744" cy="1466422"/>
          </a:xfr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3600" b="1" spc="0" baseline="0">
                <a:solidFill>
                  <a:schemeClr val="tx1">
                    <a:tint val="75000"/>
                  </a:schemeClr>
                </a:solidFill>
                <a:latin typeface="Lato Black"/>
                <a:cs typeface="Lato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Title of Lesson</a:t>
            </a:r>
            <a:br>
              <a:rPr lang="en-US" dirty="0"/>
            </a:br>
            <a:r>
              <a:rPr lang="en-US" dirty="0"/>
              <a:t>Second Line of Title</a:t>
            </a:r>
          </a:p>
        </p:txBody>
      </p:sp>
    </p:spTree>
    <p:extLst>
      <p:ext uri="{BB962C8B-B14F-4D97-AF65-F5344CB8AC3E}">
        <p14:creationId xmlns:p14="http://schemas.microsoft.com/office/powerpoint/2010/main" val="1444753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8488" y="1251437"/>
            <a:ext cx="7913687" cy="36422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6836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 Ver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13221" y="429598"/>
            <a:ext cx="7473085" cy="3680039"/>
          </a:xfrm>
        </p:spPr>
        <p:txBody>
          <a:bodyPr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latin typeface="Lato Regular"/>
                <a:cs typeface="Lato Regular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For God so loved the world, that He gave His only begotten Son, that whoever believes in Him shall not perish, but have eternal life.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713221" y="4109637"/>
            <a:ext cx="4156042" cy="522988"/>
          </a:xfrm>
        </p:spPr>
        <p:txBody>
          <a:bodyPr>
            <a:normAutofit/>
          </a:bodyPr>
          <a:lstStyle>
            <a:lvl1pPr marL="0" indent="0" algn="l">
              <a:buNone/>
              <a:defRPr sz="2800" b="1" baseline="0">
                <a:latin typeface="Lato Regular"/>
                <a:cs typeface="Lato Regular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- John 3:16</a:t>
            </a:r>
          </a:p>
        </p:txBody>
      </p:sp>
    </p:spTree>
    <p:extLst>
      <p:ext uri="{BB962C8B-B14F-4D97-AF65-F5344CB8AC3E}">
        <p14:creationId xmlns:p14="http://schemas.microsoft.com/office/powerpoint/2010/main" val="164928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ingle Statm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285" y="465439"/>
            <a:ext cx="7913430" cy="4236288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1764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ome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8484" y="3095892"/>
            <a:ext cx="4840031" cy="1869808"/>
          </a:xfr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3600" b="1" spc="0" baseline="0">
                <a:solidFill>
                  <a:schemeClr val="tx1">
                    <a:tint val="75000"/>
                  </a:schemeClr>
                </a:solidFill>
                <a:latin typeface="Lato Black"/>
                <a:cs typeface="Lato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Why Study Doctrine?</a:t>
            </a:r>
            <a:br>
              <a:rPr lang="en-US" dirty="0"/>
            </a:br>
            <a:r>
              <a:rPr lang="en-US" dirty="0"/>
              <a:t>Line 2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2515809" y="1954061"/>
            <a:ext cx="3939514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600" b="1" i="0" spc="0" dirty="0">
                <a:latin typeface="Lato Regular"/>
                <a:cs typeface="Lato Regular"/>
              </a:rPr>
              <a:t>MIKE MAZZALONGO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2848" y="1954061"/>
            <a:ext cx="3406621" cy="3363913"/>
          </a:xfrm>
        </p:spPr>
        <p:txBody>
          <a:bodyPr anchor="b">
            <a:normAutofit/>
          </a:bodyPr>
          <a:lstStyle>
            <a:lvl1pPr marL="0" indent="0" algn="ctr">
              <a:buNone/>
              <a:defRPr sz="19900">
                <a:latin typeface="Lato Black"/>
                <a:cs typeface="Lato Black"/>
              </a:defRPr>
            </a:lvl1pPr>
          </a:lstStyle>
          <a:p>
            <a:pPr lvl="0"/>
            <a:r>
              <a:rPr lang="en-US" dirty="0"/>
              <a:t>12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3799" y="1822294"/>
            <a:ext cx="2883533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190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 Verse Blank">
    <p:bg>
      <p:bgPr>
        <a:solidFill>
          <a:srgbClr val="281D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13221" y="429598"/>
            <a:ext cx="7473085" cy="3680039"/>
          </a:xfrm>
        </p:spPr>
        <p:txBody>
          <a:bodyPr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latin typeface="Lato Regular"/>
                <a:cs typeface="Lato Regular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For God so loved the world, that He gave His only begotten Son, that whoever believes in Him shall not perish, but have eternal life.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713221" y="4109637"/>
            <a:ext cx="4156042" cy="522988"/>
          </a:xfrm>
        </p:spPr>
        <p:txBody>
          <a:bodyPr>
            <a:normAutofit/>
          </a:bodyPr>
          <a:lstStyle>
            <a:lvl1pPr marL="0" indent="0" algn="l">
              <a:buNone/>
              <a:defRPr sz="2800" b="1" baseline="0">
                <a:latin typeface="Lato Regular"/>
                <a:cs typeface="Lato Regular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- John 3:16</a:t>
            </a:r>
          </a:p>
        </p:txBody>
      </p:sp>
    </p:spTree>
    <p:extLst>
      <p:ext uri="{BB962C8B-B14F-4D97-AF65-F5344CB8AC3E}">
        <p14:creationId xmlns:p14="http://schemas.microsoft.com/office/powerpoint/2010/main" val="1364976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Title 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8488" y="1251437"/>
            <a:ext cx="7913687" cy="36422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5858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Statment Blank">
    <p:bg>
      <p:bgPr>
        <a:solidFill>
          <a:srgbClr val="281D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285" y="614391"/>
            <a:ext cx="7913430" cy="3914718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3576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817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8230" y="205979"/>
            <a:ext cx="791343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8230" y="1318483"/>
            <a:ext cx="791343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326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5" r:id="rId3"/>
    <p:sldLayoutId id="2147483667" r:id="rId4"/>
    <p:sldLayoutId id="2147483666" r:id="rId5"/>
    <p:sldLayoutId id="2147483661" r:id="rId6"/>
    <p:sldLayoutId id="2147483660" r:id="rId7"/>
    <p:sldLayoutId id="2147483663" r:id="rId8"/>
    <p:sldLayoutId id="2147483668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kern="1200" spc="-150">
          <a:solidFill>
            <a:schemeClr val="tx1"/>
          </a:solidFill>
          <a:latin typeface="Lato Regular"/>
          <a:ea typeface="+mj-ea"/>
          <a:cs typeface="Lato Regular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Lato Regular"/>
          <a:ea typeface="+mn-ea"/>
          <a:cs typeface="Lato Regular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Lato Regular"/>
          <a:ea typeface="+mn-ea"/>
          <a:cs typeface="Lato Regular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 Regular"/>
          <a:ea typeface="+mn-ea"/>
          <a:cs typeface="Lato Regular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Lato Regular"/>
          <a:ea typeface="+mn-ea"/>
          <a:cs typeface="Lato Regular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Lato Regular"/>
          <a:ea typeface="+mn-ea"/>
          <a:cs typeface="Lato Regula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04169" y="2592871"/>
            <a:ext cx="4843744" cy="1466422"/>
          </a:xfrm>
        </p:spPr>
        <p:txBody>
          <a:bodyPr/>
          <a:lstStyle/>
          <a:p>
            <a:r>
              <a:rPr lang="en-US" sz="4400" dirty="0"/>
              <a:t>Slavery and the</a:t>
            </a:r>
            <a:br>
              <a:rPr lang="en-US" sz="4400" dirty="0"/>
            </a:br>
            <a:r>
              <a:rPr lang="en-US" sz="4400" dirty="0"/>
              <a:t>Early Church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24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5105400" y="4000500"/>
            <a:ext cx="345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62" y="812800"/>
            <a:ext cx="4981968" cy="360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13400" y="3240554"/>
            <a:ext cx="3137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Lato" charset="0"/>
                <a:ea typeface="Lato" charset="0"/>
                <a:cs typeface="Lato" charset="0"/>
              </a:rPr>
              <a:t>Roman mosaic from </a:t>
            </a:r>
          </a:p>
          <a:p>
            <a:r>
              <a:rPr lang="en-US" b="1" dirty="0" err="1">
                <a:latin typeface="Lato" charset="0"/>
                <a:ea typeface="Lato" charset="0"/>
                <a:cs typeface="Lato" charset="0"/>
              </a:rPr>
              <a:t>Dougga</a:t>
            </a:r>
            <a:r>
              <a:rPr lang="en-US" b="1" dirty="0">
                <a:latin typeface="Lato" charset="0"/>
                <a:ea typeface="Lato" charset="0"/>
                <a:cs typeface="Lato" charset="0"/>
              </a:rPr>
              <a:t>, Tunisia </a:t>
            </a:r>
            <a:r>
              <a:rPr lang="en-US" sz="1600" b="1" dirty="0">
                <a:latin typeface="Lato" charset="0"/>
                <a:ea typeface="Lato" charset="0"/>
                <a:cs typeface="Lato" charset="0"/>
              </a:rPr>
              <a:t>(2nd Century)</a:t>
            </a:r>
          </a:p>
        </p:txBody>
      </p:sp>
    </p:spTree>
    <p:extLst>
      <p:ext uri="{BB962C8B-B14F-4D97-AF65-F5344CB8AC3E}">
        <p14:creationId xmlns:p14="http://schemas.microsoft.com/office/powerpoint/2010/main" val="1153157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aseline="30000" dirty="0"/>
              <a:t>5</a:t>
            </a:r>
            <a:r>
              <a:rPr lang="en-US" dirty="0"/>
              <a:t> Slaves, be obedient to those who are your masters according to the flesh, with fear and trembling, in the sincerity of your heart, as to Christ; </a:t>
            </a:r>
            <a:r>
              <a:rPr lang="en-US" baseline="30000" dirty="0"/>
              <a:t>6</a:t>
            </a:r>
            <a:r>
              <a:rPr lang="en-US" dirty="0"/>
              <a:t> not by way of </a:t>
            </a:r>
            <a:r>
              <a:rPr lang="en-US" dirty="0" err="1"/>
              <a:t>eyeservice</a:t>
            </a:r>
            <a:r>
              <a:rPr lang="en-US" dirty="0"/>
              <a:t>, as men-pleasers, but as slaves of Christ, doing the will of God from the heart.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Ephesians 6:5-6</a:t>
            </a:r>
          </a:p>
        </p:txBody>
      </p:sp>
    </p:spTree>
    <p:extLst>
      <p:ext uri="{BB962C8B-B14F-4D97-AF65-F5344CB8AC3E}">
        <p14:creationId xmlns:p14="http://schemas.microsoft.com/office/powerpoint/2010/main" val="82776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13221" y="429598"/>
            <a:ext cx="7821179" cy="3680039"/>
          </a:xfrm>
        </p:spPr>
        <p:txBody>
          <a:bodyPr>
            <a:normAutofit fontScale="92500" lnSpcReduction="10000"/>
          </a:bodyPr>
          <a:lstStyle/>
          <a:p>
            <a:r>
              <a:rPr lang="en-US" baseline="30000" dirty="0"/>
              <a:t>7</a:t>
            </a:r>
            <a:r>
              <a:rPr lang="en-US" dirty="0"/>
              <a:t> With good will render service, as to the Lord, and not to men, </a:t>
            </a:r>
            <a:r>
              <a:rPr lang="en-US" baseline="30000" dirty="0"/>
              <a:t>8</a:t>
            </a:r>
            <a:r>
              <a:rPr lang="en-US" dirty="0"/>
              <a:t> knowing that whatever good thing each one does, this he will receive back from the Lord, whether slave or free. </a:t>
            </a:r>
            <a:r>
              <a:rPr lang="en-US" baseline="30000" dirty="0"/>
              <a:t>9</a:t>
            </a:r>
            <a:r>
              <a:rPr lang="en-US" dirty="0"/>
              <a:t> And masters, do the same things to them, and give up threatening, knowing that both their Master and yours is in heaven, and there is no partiality with Him.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</a:t>
            </a:r>
            <a:r>
              <a:rPr lang="en-US"/>
              <a:t>Ephesians 6:7-9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001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Sincere obedience</a:t>
            </a:r>
          </a:p>
          <a:p>
            <a:pPr>
              <a:lnSpc>
                <a:spcPct val="150000"/>
              </a:lnSpc>
            </a:pPr>
            <a:r>
              <a:rPr lang="en-US" dirty="0"/>
              <a:t>Serve unto the Lord</a:t>
            </a:r>
          </a:p>
          <a:p>
            <a:pPr>
              <a:lnSpc>
                <a:spcPct val="150000"/>
              </a:lnSpc>
            </a:pPr>
            <a:r>
              <a:rPr lang="en-US" dirty="0"/>
              <a:t>Serve with a hope of blessing</a:t>
            </a:r>
          </a:p>
          <a:p>
            <a:pPr>
              <a:lnSpc>
                <a:spcPct val="150000"/>
              </a:lnSpc>
            </a:pPr>
            <a:r>
              <a:rPr lang="en-US" dirty="0"/>
              <a:t>Masters treat with sincerity</a:t>
            </a:r>
          </a:p>
          <a:p>
            <a:pPr>
              <a:lnSpc>
                <a:spcPct val="150000"/>
              </a:lnSpc>
            </a:pPr>
            <a:r>
              <a:rPr lang="en-US" dirty="0"/>
              <a:t>God will judge both slaves and masters</a:t>
            </a:r>
          </a:p>
        </p:txBody>
      </p:sp>
    </p:spTree>
    <p:extLst>
      <p:ext uri="{BB962C8B-B14F-4D97-AF65-F5344CB8AC3E}">
        <p14:creationId xmlns:p14="http://schemas.microsoft.com/office/powerpoint/2010/main" val="1773386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aseline="30000" dirty="0"/>
              <a:t>22</a:t>
            </a:r>
            <a:r>
              <a:rPr lang="en-US" dirty="0"/>
              <a:t> Slaves, in all things obey those who are your masters on earth, not with external service, as those who merely please men, but with sincerity of heart, fearing the Lord. </a:t>
            </a:r>
            <a:r>
              <a:rPr lang="en-US" baseline="30000" dirty="0"/>
              <a:t>23</a:t>
            </a:r>
            <a:r>
              <a:rPr lang="en-US" dirty="0"/>
              <a:t> Whatever you do, do your work heartily, as for the Lord rather than for men,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Colossians 3:22-23</a:t>
            </a:r>
          </a:p>
        </p:txBody>
      </p:sp>
    </p:spTree>
    <p:extLst>
      <p:ext uri="{BB962C8B-B14F-4D97-AF65-F5344CB8AC3E}">
        <p14:creationId xmlns:p14="http://schemas.microsoft.com/office/powerpoint/2010/main" val="2134000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aseline="30000" dirty="0"/>
              <a:t>24</a:t>
            </a:r>
            <a:r>
              <a:rPr lang="en-US" dirty="0"/>
              <a:t> knowing that from the Lord you will receive the reward of the inheritance. It is the Lord Christ whom you serve.</a:t>
            </a:r>
            <a:r>
              <a:rPr lang="en-US" baseline="30000" dirty="0"/>
              <a:t> </a:t>
            </a:r>
            <a:br>
              <a:rPr lang="en-US" baseline="30000" dirty="0"/>
            </a:br>
            <a:r>
              <a:rPr lang="en-US" baseline="30000" dirty="0"/>
              <a:t>25 </a:t>
            </a:r>
            <a:r>
              <a:rPr lang="en-US" dirty="0"/>
              <a:t>For he who does wrong will receive the consequences of the wrong which he has done, and that without partiality.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Colossians 3:24-25</a:t>
            </a:r>
          </a:p>
        </p:txBody>
      </p:sp>
    </p:spTree>
    <p:extLst>
      <p:ext uri="{BB962C8B-B14F-4D97-AF65-F5344CB8AC3E}">
        <p14:creationId xmlns:p14="http://schemas.microsoft.com/office/powerpoint/2010/main" val="153604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Masters, grant to your slaves justice and fairness, knowing that you too have a Master in heaven.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Colossians 4:1</a:t>
            </a:r>
          </a:p>
        </p:txBody>
      </p:sp>
    </p:spTree>
    <p:extLst>
      <p:ext uri="{BB962C8B-B14F-4D97-AF65-F5344CB8AC3E}">
        <p14:creationId xmlns:p14="http://schemas.microsoft.com/office/powerpoint/2010/main" val="1805957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Sincere obedience</a:t>
            </a:r>
          </a:p>
          <a:p>
            <a:pPr>
              <a:lnSpc>
                <a:spcPct val="120000"/>
              </a:lnSpc>
            </a:pPr>
            <a:r>
              <a:rPr lang="en-US" dirty="0"/>
              <a:t>Serve the Lord</a:t>
            </a:r>
          </a:p>
          <a:p>
            <a:pPr>
              <a:lnSpc>
                <a:spcPct val="120000"/>
              </a:lnSpc>
            </a:pPr>
            <a:r>
              <a:rPr lang="en-US" dirty="0"/>
              <a:t>Serve with a hope of blessing</a:t>
            </a:r>
          </a:p>
          <a:p>
            <a:pPr>
              <a:lnSpc>
                <a:spcPct val="120000"/>
              </a:lnSpc>
            </a:pPr>
            <a:r>
              <a:rPr lang="en-US" dirty="0"/>
              <a:t>The Lord serves with you</a:t>
            </a:r>
          </a:p>
          <a:p>
            <a:pPr>
              <a:lnSpc>
                <a:spcPct val="120000"/>
              </a:lnSpc>
            </a:pPr>
            <a:r>
              <a:rPr lang="en-US" dirty="0"/>
              <a:t>God will punish evil slaves</a:t>
            </a:r>
          </a:p>
          <a:p>
            <a:pPr>
              <a:lnSpc>
                <a:spcPct val="120000"/>
              </a:lnSpc>
            </a:pPr>
            <a:r>
              <a:rPr lang="en-US" dirty="0"/>
              <a:t>Masters judge fairly</a:t>
            </a:r>
          </a:p>
          <a:p>
            <a:pPr>
              <a:lnSpc>
                <a:spcPct val="120000"/>
              </a:lnSpc>
            </a:pPr>
            <a:r>
              <a:rPr lang="en-US" dirty="0"/>
              <a:t>Masters have a Master in heaven</a:t>
            </a:r>
          </a:p>
        </p:txBody>
      </p:sp>
    </p:spTree>
    <p:extLst>
      <p:ext uri="{BB962C8B-B14F-4D97-AF65-F5344CB8AC3E}">
        <p14:creationId xmlns:p14="http://schemas.microsoft.com/office/powerpoint/2010/main" val="1884827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7300" y="3365500"/>
            <a:ext cx="2861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Lato" charset="0"/>
                <a:ea typeface="Lato" charset="0"/>
                <a:cs typeface="Lato" charset="0"/>
              </a:rPr>
              <a:t>IGNATIUS</a:t>
            </a:r>
          </a:p>
          <a:p>
            <a:r>
              <a:rPr lang="en-US" dirty="0">
                <a:latin typeface="Lato" charset="0"/>
                <a:ea typeface="Lato" charset="0"/>
                <a:cs typeface="Lato" charset="0"/>
              </a:rPr>
              <a:t>EARLY CHURCH LEADER</a:t>
            </a: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4343400" y="4204732"/>
            <a:ext cx="3454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343" y="139700"/>
            <a:ext cx="3461057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52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299" y="465439"/>
            <a:ext cx="7398415" cy="4236288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dirty="0"/>
              <a:t>Philemon </a:t>
            </a:r>
            <a:r>
              <a:rPr lang="mr-IN" b="0" dirty="0"/>
              <a:t>–</a:t>
            </a:r>
            <a:r>
              <a:rPr lang="en-US" b="0" dirty="0"/>
              <a:t> Wealthy Christian</a:t>
            </a:r>
            <a:br>
              <a:rPr lang="en-US" b="0" dirty="0"/>
            </a:br>
            <a:r>
              <a:rPr lang="en-US" dirty="0" err="1"/>
              <a:t>Onesimus</a:t>
            </a:r>
            <a:r>
              <a:rPr lang="en-US" dirty="0"/>
              <a:t> </a:t>
            </a:r>
            <a:r>
              <a:rPr lang="mr-IN" b="0" dirty="0"/>
              <a:t>–</a:t>
            </a:r>
            <a:r>
              <a:rPr lang="en-US" b="0" dirty="0"/>
              <a:t> Runaway Slave</a:t>
            </a:r>
          </a:p>
        </p:txBody>
      </p:sp>
    </p:spTree>
    <p:extLst>
      <p:ext uri="{BB962C8B-B14F-4D97-AF65-F5344CB8AC3E}">
        <p14:creationId xmlns:p14="http://schemas.microsoft.com/office/powerpoint/2010/main" val="2047668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47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Letters                     </a:t>
            </a:r>
            <a:r>
              <a:rPr lang="en-US" sz="2800" b="0" dirty="0"/>
              <a:t>(Delivered by </a:t>
            </a:r>
            <a:r>
              <a:rPr lang="en-US" sz="2800" b="0" dirty="0" err="1"/>
              <a:t>Tychicus</a:t>
            </a:r>
            <a:r>
              <a:rPr lang="en-US" sz="2800" b="0" dirty="0"/>
              <a:t>)</a:t>
            </a:r>
            <a:endParaRPr lang="en-US" b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/>
              <a:t>Colossian Church</a:t>
            </a:r>
          </a:p>
          <a:p>
            <a:pPr>
              <a:lnSpc>
                <a:spcPct val="150000"/>
              </a:lnSpc>
            </a:pPr>
            <a:r>
              <a:rPr lang="en-US" sz="4000" dirty="0"/>
              <a:t>Philemon</a:t>
            </a:r>
          </a:p>
          <a:p>
            <a:pPr>
              <a:lnSpc>
                <a:spcPct val="150000"/>
              </a:lnSpc>
            </a:pPr>
            <a:r>
              <a:rPr lang="en-US" sz="4000" dirty="0"/>
              <a:t>Ephesian Church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709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Philemon - Outline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Paul’s Greeting </a:t>
            </a:r>
            <a:r>
              <a:rPr lang="mr-IN" dirty="0"/>
              <a:t>–</a:t>
            </a:r>
            <a:r>
              <a:rPr lang="en-US" dirty="0"/>
              <a:t> vs. 1-3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Paul’s Prayer </a:t>
            </a:r>
            <a:r>
              <a:rPr lang="mr-IN" dirty="0"/>
              <a:t>–</a:t>
            </a:r>
            <a:r>
              <a:rPr lang="en-US" dirty="0"/>
              <a:t> vs. 4-7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Paul’s Appeal </a:t>
            </a:r>
            <a:r>
              <a:rPr lang="mr-IN" dirty="0"/>
              <a:t>–</a:t>
            </a:r>
            <a:r>
              <a:rPr lang="en-US" dirty="0"/>
              <a:t> vs. 8-20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Paul’s Request and Blessing </a:t>
            </a:r>
            <a:r>
              <a:rPr lang="mr-IN" dirty="0"/>
              <a:t>–</a:t>
            </a:r>
            <a:r>
              <a:rPr lang="en-US" dirty="0"/>
              <a:t> vs. 22-25</a:t>
            </a:r>
          </a:p>
        </p:txBody>
      </p:sp>
    </p:spTree>
    <p:extLst>
      <p:ext uri="{BB962C8B-B14F-4D97-AF65-F5344CB8AC3E}">
        <p14:creationId xmlns:p14="http://schemas.microsoft.com/office/powerpoint/2010/main" val="749016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13221" y="429598"/>
            <a:ext cx="8037079" cy="3680039"/>
          </a:xfrm>
        </p:spPr>
        <p:txBody>
          <a:bodyPr>
            <a:normAutofit/>
          </a:bodyPr>
          <a:lstStyle/>
          <a:p>
            <a:endParaRPr lang="en-US" sz="2800" baseline="30000" dirty="0"/>
          </a:p>
          <a:p>
            <a:r>
              <a:rPr lang="en-US" sz="2800" baseline="30000" dirty="0"/>
              <a:t>1</a:t>
            </a:r>
            <a:r>
              <a:rPr lang="en-US" sz="2800" dirty="0"/>
              <a:t> Paul, a prisoner of Christ Jesus, and Timothy our brother, To Philemon our beloved brother and fellow worker, </a:t>
            </a:r>
            <a:r>
              <a:rPr lang="en-US" sz="2800" baseline="30000" dirty="0"/>
              <a:t>2</a:t>
            </a:r>
            <a:r>
              <a:rPr lang="en-US" sz="2800" dirty="0"/>
              <a:t> and to </a:t>
            </a:r>
            <a:r>
              <a:rPr lang="en-US" sz="2800" dirty="0" err="1"/>
              <a:t>Apphia</a:t>
            </a:r>
            <a:r>
              <a:rPr lang="en-US" sz="2800" dirty="0"/>
              <a:t> our sister, and to </a:t>
            </a:r>
            <a:r>
              <a:rPr lang="en-US" sz="2800" dirty="0" err="1"/>
              <a:t>Archippus</a:t>
            </a:r>
            <a:r>
              <a:rPr lang="en-US" sz="2800" dirty="0"/>
              <a:t> our fellow soldier, and to the church in your house: </a:t>
            </a:r>
            <a:r>
              <a:rPr lang="en-US" sz="2800" baseline="30000" dirty="0"/>
              <a:t>3</a:t>
            </a:r>
            <a:r>
              <a:rPr lang="en-US" sz="2800" dirty="0"/>
              <a:t> Grace to you and peace from God our Father and the Lord Jesus Christ.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Philemon 1-3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70299"/>
            <a:ext cx="2959100" cy="369332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r"/>
            <a:r>
              <a:rPr lang="en-US" b="1">
                <a:solidFill>
                  <a:srgbClr val="281D6F"/>
                </a:solidFill>
                <a:latin typeface="Lato" charset="0"/>
                <a:ea typeface="Lato" charset="0"/>
                <a:cs typeface="Lato" charset="0"/>
              </a:rPr>
              <a:t>PAUL’S GREETING</a:t>
            </a:r>
            <a:endParaRPr lang="en-US" b="1" dirty="0">
              <a:solidFill>
                <a:srgbClr val="281D6F"/>
              </a:solidFill>
              <a:latin typeface="Lato" charset="0"/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685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599" y="465439"/>
            <a:ext cx="7411115" cy="4236288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US" dirty="0"/>
              <a:t>Philemon </a:t>
            </a:r>
            <a:r>
              <a:rPr lang="mr-IN" b="0" dirty="0"/>
              <a:t>–</a:t>
            </a:r>
            <a:r>
              <a:rPr lang="en-US" b="0" dirty="0"/>
              <a:t> Recipient</a:t>
            </a:r>
            <a:br>
              <a:rPr lang="en-US" b="0" dirty="0"/>
            </a:br>
            <a:r>
              <a:rPr lang="en-US" dirty="0" err="1"/>
              <a:t>Apphia</a:t>
            </a:r>
            <a:r>
              <a:rPr lang="en-US" dirty="0"/>
              <a:t> </a:t>
            </a:r>
            <a:r>
              <a:rPr lang="mr-IN" b="0" dirty="0"/>
              <a:t>–</a:t>
            </a:r>
            <a:r>
              <a:rPr lang="en-US" b="0" dirty="0"/>
              <a:t> Philemon’s wife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Archippus</a:t>
            </a:r>
            <a:r>
              <a:rPr lang="en-US" dirty="0"/>
              <a:t> </a:t>
            </a:r>
            <a:r>
              <a:rPr lang="mr-IN" b="0" dirty="0"/>
              <a:t>–</a:t>
            </a:r>
            <a:r>
              <a:rPr lang="en-US" b="0" dirty="0"/>
              <a:t> Philemon’s son</a:t>
            </a:r>
          </a:p>
        </p:txBody>
      </p:sp>
    </p:spTree>
    <p:extLst>
      <p:ext uri="{BB962C8B-B14F-4D97-AF65-F5344CB8AC3E}">
        <p14:creationId xmlns:p14="http://schemas.microsoft.com/office/powerpoint/2010/main" val="531550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baseline="30000" dirty="0"/>
          </a:p>
          <a:p>
            <a:r>
              <a:rPr lang="en-US" baseline="30000" dirty="0"/>
              <a:t>4</a:t>
            </a:r>
            <a:r>
              <a:rPr lang="en-US" dirty="0"/>
              <a:t> I thank my God always, making mention of you in my prayers, </a:t>
            </a:r>
            <a:r>
              <a:rPr lang="en-US" baseline="30000" dirty="0"/>
              <a:t>5</a:t>
            </a:r>
            <a:r>
              <a:rPr lang="en-US" dirty="0"/>
              <a:t> because I hear of your love and of the faith which you have toward the Lord Jesus and toward all the saints;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Philemon 4-5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70299"/>
            <a:ext cx="2667000" cy="369332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r"/>
            <a:r>
              <a:rPr lang="en-US" b="1">
                <a:solidFill>
                  <a:srgbClr val="281D6F"/>
                </a:solidFill>
                <a:latin typeface="Lato" charset="0"/>
                <a:ea typeface="Lato" charset="0"/>
                <a:cs typeface="Lato" charset="0"/>
              </a:rPr>
              <a:t>PAUL’S PRAYER</a:t>
            </a:r>
            <a:endParaRPr lang="en-US" b="1" dirty="0">
              <a:solidFill>
                <a:srgbClr val="281D6F"/>
              </a:solidFill>
              <a:latin typeface="Lato" charset="0"/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086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13221" y="429598"/>
            <a:ext cx="7783079" cy="3680039"/>
          </a:xfrm>
        </p:spPr>
        <p:txBody>
          <a:bodyPr>
            <a:noAutofit/>
          </a:bodyPr>
          <a:lstStyle/>
          <a:p>
            <a:r>
              <a:rPr lang="en-US" baseline="30000" dirty="0"/>
              <a:t>6</a:t>
            </a:r>
            <a:r>
              <a:rPr lang="en-US" dirty="0"/>
              <a:t> and I pray that the fellowship of your faith may become effective through the knowledge of every good thing which is in you for Christ’s sake. </a:t>
            </a:r>
            <a:r>
              <a:rPr lang="en-US" baseline="30000" dirty="0"/>
              <a:t>7</a:t>
            </a:r>
            <a:r>
              <a:rPr lang="en-US" dirty="0"/>
              <a:t> For I have come to have much joy and comfort in your love, because the hearts of the saints have been refreshed through you, brother.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Philemon 6-7</a:t>
            </a:r>
          </a:p>
        </p:txBody>
      </p:sp>
    </p:spTree>
    <p:extLst>
      <p:ext uri="{BB962C8B-B14F-4D97-AF65-F5344CB8AC3E}">
        <p14:creationId xmlns:p14="http://schemas.microsoft.com/office/powerpoint/2010/main" val="1313872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baseline="30000" dirty="0"/>
              <a:t>8</a:t>
            </a:r>
            <a:r>
              <a:rPr lang="en-US" dirty="0"/>
              <a:t> Therefore, though I have enough confidence in Christ to order you to do what is proper, </a:t>
            </a:r>
            <a:r>
              <a:rPr lang="en-US" baseline="30000" dirty="0"/>
              <a:t>9</a:t>
            </a:r>
            <a:r>
              <a:rPr lang="en-US" dirty="0"/>
              <a:t> yet for love’s sake I rather appeal to you—since I am such a person as Paul, the aged, and now also a prisoner of Christ Jesus—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Philemon 8-9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70299"/>
            <a:ext cx="2667000" cy="369332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r"/>
            <a:r>
              <a:rPr lang="en-US" b="1" dirty="0">
                <a:solidFill>
                  <a:srgbClr val="281D6F"/>
                </a:solidFill>
                <a:latin typeface="Lato" charset="0"/>
                <a:ea typeface="Lato" charset="0"/>
                <a:cs typeface="Lato" charset="0"/>
              </a:rPr>
              <a:t>PAUL’S APPEAL</a:t>
            </a:r>
          </a:p>
        </p:txBody>
      </p:sp>
    </p:spTree>
    <p:extLst>
      <p:ext uri="{BB962C8B-B14F-4D97-AF65-F5344CB8AC3E}">
        <p14:creationId xmlns:p14="http://schemas.microsoft.com/office/powerpoint/2010/main" val="1528757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13221" y="429598"/>
            <a:ext cx="7414779" cy="3680039"/>
          </a:xfrm>
        </p:spPr>
        <p:txBody>
          <a:bodyPr/>
          <a:lstStyle/>
          <a:p>
            <a:r>
              <a:rPr lang="en-US" baseline="30000" dirty="0"/>
              <a:t>10</a:t>
            </a:r>
            <a:r>
              <a:rPr lang="en-US" dirty="0"/>
              <a:t> I appeal to you for my child </a:t>
            </a:r>
            <a:r>
              <a:rPr lang="en-US" dirty="0" err="1"/>
              <a:t>Onesimus</a:t>
            </a:r>
            <a:r>
              <a:rPr lang="en-US" dirty="0"/>
              <a:t>, whom I have begotten in my imprisonment, </a:t>
            </a:r>
            <a:r>
              <a:rPr lang="en-US" baseline="30000" dirty="0"/>
              <a:t>11</a:t>
            </a:r>
            <a:r>
              <a:rPr lang="en-US" dirty="0"/>
              <a:t> who formerly was useless to you, but now is useful both to you and to me.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Philemon 10-11</a:t>
            </a:r>
          </a:p>
        </p:txBody>
      </p:sp>
    </p:spTree>
    <p:extLst>
      <p:ext uri="{BB962C8B-B14F-4D97-AF65-F5344CB8AC3E}">
        <p14:creationId xmlns:p14="http://schemas.microsoft.com/office/powerpoint/2010/main" val="1323881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ONESIMUS  =  “USEFUL”</a:t>
            </a:r>
          </a:p>
        </p:txBody>
      </p:sp>
    </p:spTree>
    <p:extLst>
      <p:ext uri="{BB962C8B-B14F-4D97-AF65-F5344CB8AC3E}">
        <p14:creationId xmlns:p14="http://schemas.microsoft.com/office/powerpoint/2010/main" val="290182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13221" y="429598"/>
            <a:ext cx="7414779" cy="3680039"/>
          </a:xfrm>
        </p:spPr>
        <p:txBody>
          <a:bodyPr>
            <a:normAutofit/>
          </a:bodyPr>
          <a:lstStyle/>
          <a:p>
            <a:r>
              <a:rPr lang="en-US" baseline="30000" dirty="0"/>
              <a:t>12</a:t>
            </a:r>
            <a:r>
              <a:rPr lang="en-US" dirty="0"/>
              <a:t> I have sent him back to you in person, that is, sending my very heart, </a:t>
            </a:r>
            <a:r>
              <a:rPr lang="en-US" baseline="30000" dirty="0"/>
              <a:t>13</a:t>
            </a:r>
            <a:r>
              <a:rPr lang="en-US" dirty="0"/>
              <a:t> whom I wished to keep with me, so that on your behalf he might minister to me in my imprisonment for the gospel;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Philemon 12-13</a:t>
            </a:r>
          </a:p>
        </p:txBody>
      </p:sp>
    </p:spTree>
    <p:extLst>
      <p:ext uri="{BB962C8B-B14F-4D97-AF65-F5344CB8AC3E}">
        <p14:creationId xmlns:p14="http://schemas.microsoft.com/office/powerpoint/2010/main" val="1803991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13221" y="429598"/>
            <a:ext cx="7414779" cy="3680039"/>
          </a:xfrm>
        </p:spPr>
        <p:txBody>
          <a:bodyPr/>
          <a:lstStyle/>
          <a:p>
            <a:r>
              <a:rPr lang="en-US" baseline="30000" dirty="0"/>
              <a:t>14</a:t>
            </a:r>
            <a:r>
              <a:rPr lang="en-US" dirty="0"/>
              <a:t> but without your consent I did not want to do anything, so that your goodness would not be, in effect, by compulsion but of your own free will. </a:t>
            </a:r>
            <a:br>
              <a:rPr lang="en-US" dirty="0"/>
            </a:br>
            <a:r>
              <a:rPr lang="en-US" baseline="30000" dirty="0"/>
              <a:t>15</a:t>
            </a:r>
            <a:r>
              <a:rPr lang="en-US" dirty="0"/>
              <a:t> For perhaps he was for this reason separated from you for a while, that you would have him back forever,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Philemon 14-15</a:t>
            </a:r>
          </a:p>
        </p:txBody>
      </p:sp>
    </p:spTree>
    <p:extLst>
      <p:ext uri="{BB962C8B-B14F-4D97-AF65-F5344CB8AC3E}">
        <p14:creationId xmlns:p14="http://schemas.microsoft.com/office/powerpoint/2010/main" val="1008934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13221" y="429598"/>
            <a:ext cx="7414779" cy="3680039"/>
          </a:xfrm>
        </p:spPr>
        <p:txBody>
          <a:bodyPr/>
          <a:lstStyle/>
          <a:p>
            <a:r>
              <a:rPr lang="en-US" dirty="0"/>
              <a:t>no longer as a slave, but more than a slave, a beloved brother, especially to me, but how much more to you, both in the flesh and in the Lord.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Philemon 16</a:t>
            </a:r>
          </a:p>
        </p:txBody>
      </p:sp>
    </p:spTree>
    <p:extLst>
      <p:ext uri="{BB962C8B-B14F-4D97-AF65-F5344CB8AC3E}">
        <p14:creationId xmlns:p14="http://schemas.microsoft.com/office/powerpoint/2010/main" val="543010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13221" y="429598"/>
            <a:ext cx="7148079" cy="3680039"/>
          </a:xfrm>
        </p:spPr>
        <p:txBody>
          <a:bodyPr/>
          <a:lstStyle/>
          <a:p>
            <a:r>
              <a:rPr lang="en-US" baseline="30000" dirty="0"/>
              <a:t>17</a:t>
            </a:r>
            <a:r>
              <a:rPr lang="en-US" dirty="0"/>
              <a:t> If then you regard me a partner, accept him as you would me</a:t>
            </a:r>
            <a:r>
              <a:rPr lang="en-US"/>
              <a:t>. </a:t>
            </a:r>
            <a:br>
              <a:rPr lang="en-US"/>
            </a:br>
            <a:r>
              <a:rPr lang="en-US" baseline="30000" dirty="0"/>
              <a:t>18</a:t>
            </a:r>
            <a:r>
              <a:rPr lang="en-US" dirty="0"/>
              <a:t> But if he has wronged you in any way or owes you anything, charge that to my account;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Philemon 17-18</a:t>
            </a:r>
          </a:p>
        </p:txBody>
      </p:sp>
    </p:spTree>
    <p:extLst>
      <p:ext uri="{BB962C8B-B14F-4D97-AF65-F5344CB8AC3E}">
        <p14:creationId xmlns:p14="http://schemas.microsoft.com/office/powerpoint/2010/main" val="1651425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13221" y="429598"/>
            <a:ext cx="7148079" cy="3680039"/>
          </a:xfrm>
        </p:spPr>
        <p:txBody>
          <a:bodyPr/>
          <a:lstStyle/>
          <a:p>
            <a:r>
              <a:rPr lang="en-US" baseline="30000" dirty="0"/>
              <a:t>19</a:t>
            </a:r>
            <a:r>
              <a:rPr lang="en-US" dirty="0"/>
              <a:t> I, Paul, am writing this with my own hand, I will repay it (not to mention to you that you owe to me even your own self as well). </a:t>
            </a:r>
            <a:r>
              <a:rPr lang="en-US" baseline="30000" dirty="0"/>
              <a:t>20</a:t>
            </a:r>
            <a:r>
              <a:rPr lang="en-US" dirty="0"/>
              <a:t> Yes, brother, let me benefit from you in the Lord; refresh my heart in Christ.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Philemon 19-20</a:t>
            </a:r>
          </a:p>
        </p:txBody>
      </p:sp>
    </p:spTree>
    <p:extLst>
      <p:ext uri="{BB962C8B-B14F-4D97-AF65-F5344CB8AC3E}">
        <p14:creationId xmlns:p14="http://schemas.microsoft.com/office/powerpoint/2010/main" val="414236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Philemon’s Cost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Value of </a:t>
            </a:r>
            <a:r>
              <a:rPr lang="en-US" dirty="0" err="1"/>
              <a:t>Onesimus</a:t>
            </a:r>
            <a:r>
              <a:rPr lang="en-US" dirty="0"/>
              <a:t> as slave</a:t>
            </a:r>
          </a:p>
          <a:p>
            <a:pPr>
              <a:lnSpc>
                <a:spcPct val="150000"/>
              </a:lnSpc>
            </a:pPr>
            <a:r>
              <a:rPr lang="en-US" dirty="0"/>
              <a:t>Cost of replacing him</a:t>
            </a:r>
          </a:p>
          <a:p>
            <a:pPr>
              <a:lnSpc>
                <a:spcPct val="150000"/>
              </a:lnSpc>
            </a:pPr>
            <a:r>
              <a:rPr lang="en-US" dirty="0"/>
              <a:t>Damages and lost items</a:t>
            </a:r>
          </a:p>
          <a:p>
            <a:pPr>
              <a:lnSpc>
                <a:spcPct val="150000"/>
              </a:lnSpc>
            </a:pPr>
            <a:r>
              <a:rPr lang="en-US" dirty="0"/>
              <a:t>Social challenge</a:t>
            </a:r>
          </a:p>
        </p:txBody>
      </p:sp>
    </p:spTree>
    <p:extLst>
      <p:ext uri="{BB962C8B-B14F-4D97-AF65-F5344CB8AC3E}">
        <p14:creationId xmlns:p14="http://schemas.microsoft.com/office/powerpoint/2010/main" val="1563451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Having confidence in your obedience, I write to you, since I know that you will do even more than what I say.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Philemon 21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87799"/>
            <a:ext cx="4419600" cy="369332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r"/>
            <a:r>
              <a:rPr lang="en-US" b="1" dirty="0">
                <a:solidFill>
                  <a:srgbClr val="281D6F"/>
                </a:solidFill>
                <a:latin typeface="Lato" charset="0"/>
                <a:ea typeface="Lato" charset="0"/>
                <a:cs typeface="Lato" charset="0"/>
              </a:rPr>
              <a:t>PAUL’S REQUEST AND BLESSING</a:t>
            </a:r>
          </a:p>
        </p:txBody>
      </p:sp>
    </p:spTree>
    <p:extLst>
      <p:ext uri="{BB962C8B-B14F-4D97-AF65-F5344CB8AC3E}">
        <p14:creationId xmlns:p14="http://schemas.microsoft.com/office/powerpoint/2010/main" val="2101415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/>
              <a:t>Onesimus</a:t>
            </a:r>
            <a:r>
              <a:rPr lang="en-US" dirty="0"/>
              <a:t> eventually served as an elder at the church in Ephesus.</a:t>
            </a:r>
            <a:br>
              <a:rPr lang="en-US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3200" b="0" dirty="0"/>
              <a:t>- Ignatius (35 AD - 108 AD)</a:t>
            </a:r>
          </a:p>
        </p:txBody>
      </p:sp>
    </p:spTree>
    <p:extLst>
      <p:ext uri="{BB962C8B-B14F-4D97-AF65-F5344CB8AC3E}">
        <p14:creationId xmlns:p14="http://schemas.microsoft.com/office/powerpoint/2010/main" val="18715764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baseline="30000" dirty="0"/>
              <a:t>22 </a:t>
            </a:r>
            <a:r>
              <a:rPr lang="en-US" dirty="0"/>
              <a:t>At the same time also prepare me a lodging, for I hope that through your prayers I will be given to you. </a:t>
            </a:r>
            <a:r>
              <a:rPr lang="en-US" baseline="30000" dirty="0"/>
              <a:t>23</a:t>
            </a:r>
            <a:r>
              <a:rPr lang="en-US" dirty="0"/>
              <a:t> </a:t>
            </a:r>
            <a:r>
              <a:rPr lang="en-US" dirty="0" err="1"/>
              <a:t>Epaphras</a:t>
            </a:r>
            <a:r>
              <a:rPr lang="en-US" dirty="0"/>
              <a:t>, my fellow prisoner in Christ Jesus, greets you, </a:t>
            </a:r>
            <a:r>
              <a:rPr lang="en-US" baseline="30000" dirty="0"/>
              <a:t>24</a:t>
            </a:r>
            <a:r>
              <a:rPr lang="en-US" dirty="0"/>
              <a:t> as do Mark, Aristarchus, Demas, Luke, my fellow workers. </a:t>
            </a:r>
            <a:r>
              <a:rPr lang="en-US" baseline="30000" dirty="0"/>
              <a:t>25</a:t>
            </a:r>
            <a:r>
              <a:rPr lang="en-US" dirty="0"/>
              <a:t> The grace of the Lord Jesus Christ be with your spirit.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Philemon 22-25</a:t>
            </a:r>
          </a:p>
        </p:txBody>
      </p:sp>
    </p:spTree>
    <p:extLst>
      <p:ext uri="{BB962C8B-B14F-4D97-AF65-F5344CB8AC3E}">
        <p14:creationId xmlns:p14="http://schemas.microsoft.com/office/powerpoint/2010/main" val="18458684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After being arrested for the second time in 66 AD, </a:t>
            </a:r>
            <a:r>
              <a:rPr lang="en-US" dirty="0"/>
              <a:t>Paul was executed by beheading in 67 AD.</a:t>
            </a:r>
          </a:p>
        </p:txBody>
      </p:sp>
    </p:spTree>
    <p:extLst>
      <p:ext uri="{BB962C8B-B14F-4D97-AF65-F5344CB8AC3E}">
        <p14:creationId xmlns:p14="http://schemas.microsoft.com/office/powerpoint/2010/main" val="5694548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97973" y="1501257"/>
            <a:ext cx="7913687" cy="3642243"/>
          </a:xfrm>
        </p:spPr>
        <p:txBody>
          <a:bodyPr>
            <a:normAutofit/>
          </a:bodyPr>
          <a:lstStyle/>
          <a:p>
            <a:r>
              <a:rPr lang="en-US" sz="4400" dirty="0"/>
              <a:t>Christians see life </a:t>
            </a:r>
            <a:r>
              <a:rPr lang="en-US" sz="4400"/>
              <a:t>through </a:t>
            </a:r>
            <a:br>
              <a:rPr lang="en-US" sz="4400"/>
            </a:br>
            <a:r>
              <a:rPr lang="en-US" sz="4400"/>
              <a:t>the </a:t>
            </a:r>
            <a:r>
              <a:rPr lang="en-US" sz="4400" dirty="0"/>
              <a:t>eyes of faith.</a:t>
            </a:r>
          </a:p>
        </p:txBody>
      </p:sp>
    </p:spTree>
    <p:extLst>
      <p:ext uri="{BB962C8B-B14F-4D97-AF65-F5344CB8AC3E}">
        <p14:creationId xmlns:p14="http://schemas.microsoft.com/office/powerpoint/2010/main" val="962948175"/>
      </p:ext>
    </p:extLst>
  </p:cSld>
  <p:clrMapOvr>
    <a:masterClrMapping/>
  </p:clrMapOvr>
</p:sld>
</file>

<file path=ppt/theme/theme1.xml><?xml version="1.0" encoding="utf-8"?>
<a:theme xmlns:a="http://schemas.openxmlformats.org/drawingml/2006/main" name="With Title">
  <a:themeElements>
    <a:clrScheme name="All White">
      <a:dk1>
        <a:srgbClr val="FFFFFF"/>
      </a:dk1>
      <a:lt1>
        <a:srgbClr val="FFFFFF"/>
      </a:lt1>
      <a:dk2>
        <a:srgbClr val="FFFFFF"/>
      </a:dk2>
      <a:lt2>
        <a:srgbClr val="F8F8F8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994</Words>
  <Application>Microsoft Macintosh PowerPoint</Application>
  <PresentationFormat>On-screen Show (16:9)</PresentationFormat>
  <Paragraphs>84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Calibri</vt:lpstr>
      <vt:lpstr>Lato</vt:lpstr>
      <vt:lpstr>Lato Black</vt:lpstr>
      <vt:lpstr>Lato Regular</vt:lpstr>
      <vt:lpstr>Arial</vt:lpstr>
      <vt:lpstr>With Title</vt:lpstr>
      <vt:lpstr>PowerPoint Presentation</vt:lpstr>
      <vt:lpstr>PowerPoint Presentation</vt:lpstr>
      <vt:lpstr>PowerPoint Presentation</vt:lpstr>
      <vt:lpstr>PowerPoint Presentation</vt:lpstr>
      <vt:lpstr>Instructions</vt:lpstr>
      <vt:lpstr>PowerPoint Presentation</vt:lpstr>
      <vt:lpstr>PowerPoint Presentation</vt:lpstr>
      <vt:lpstr>PowerPoint Presentation</vt:lpstr>
      <vt:lpstr>Instructions</vt:lpstr>
      <vt:lpstr>PowerPoint Presentation</vt:lpstr>
      <vt:lpstr>Philemon – Wealthy Christian Onesimus – Runaway Slave</vt:lpstr>
      <vt:lpstr>PowerPoint Presentation</vt:lpstr>
      <vt:lpstr>Three Letters                     (Delivered by Tychicus)</vt:lpstr>
      <vt:lpstr>Philemon - Outline</vt:lpstr>
      <vt:lpstr>PowerPoint Presentation</vt:lpstr>
      <vt:lpstr>Philemon – Recipient Apphia – Philemon’s wife Archippus – Philemon’s son</vt:lpstr>
      <vt:lpstr>PowerPoint Presentation</vt:lpstr>
      <vt:lpstr>PowerPoint Presentation</vt:lpstr>
      <vt:lpstr>PowerPoint Presentation</vt:lpstr>
      <vt:lpstr>PowerPoint Presentation</vt:lpstr>
      <vt:lpstr>ONESIMUS  =  “USEFUL”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Philemon’s Cost</vt:lpstr>
      <vt:lpstr>PowerPoint Presentation</vt:lpstr>
      <vt:lpstr>Onesimus eventually served as an elder at the church in Ephesus.  - Ignatius (35 AD - 108 AD)</vt:lpstr>
      <vt:lpstr>PowerPoint Presentation</vt:lpstr>
      <vt:lpstr>After being arrested for the second time in 66 AD, Paul was executed by beheading in 67 AD.</vt:lpstr>
      <vt:lpstr>Lesson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HalBook</dc:creator>
  <cp:lastModifiedBy>Hal Gatewood</cp:lastModifiedBy>
  <cp:revision>77</cp:revision>
  <dcterms:created xsi:type="dcterms:W3CDTF">2014-04-30T18:34:38Z</dcterms:created>
  <dcterms:modified xsi:type="dcterms:W3CDTF">2018-06-22T18:22:41Z</dcterms:modified>
</cp:coreProperties>
</file>